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28"/>
  </p:notesMasterIdLst>
  <p:handoutMasterIdLst>
    <p:handoutMasterId r:id="rId29"/>
  </p:handoutMasterIdLst>
  <p:sldIdLst>
    <p:sldId id="480" r:id="rId3"/>
    <p:sldId id="524" r:id="rId4"/>
    <p:sldId id="523" r:id="rId5"/>
    <p:sldId id="530" r:id="rId6"/>
    <p:sldId id="522" r:id="rId7"/>
    <p:sldId id="483" r:id="rId8"/>
    <p:sldId id="496" r:id="rId9"/>
    <p:sldId id="485" r:id="rId10"/>
    <p:sldId id="518" r:id="rId11"/>
    <p:sldId id="521" r:id="rId12"/>
    <p:sldId id="501" r:id="rId13"/>
    <p:sldId id="502" r:id="rId14"/>
    <p:sldId id="505" r:id="rId15"/>
    <p:sldId id="504" r:id="rId16"/>
    <p:sldId id="506" r:id="rId17"/>
    <p:sldId id="526" r:id="rId18"/>
    <p:sldId id="519" r:id="rId19"/>
    <p:sldId id="531" r:id="rId20"/>
    <p:sldId id="533" r:id="rId21"/>
    <p:sldId id="532" r:id="rId22"/>
    <p:sldId id="534" r:id="rId23"/>
    <p:sldId id="535" r:id="rId24"/>
    <p:sldId id="490" r:id="rId25"/>
    <p:sldId id="511" r:id="rId26"/>
    <p:sldId id="495" r:id="rId27"/>
  </p:sldIdLst>
  <p:sldSz cx="9144000" cy="6858000" type="screen4x3"/>
  <p:notesSz cx="7053263" cy="9356725"/>
  <p:defaultTextStyle>
    <a:defPPr>
      <a:defRPr lang="en-US"/>
    </a:defPPr>
    <a:lvl1pPr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1pPr>
    <a:lvl2pPr marL="4572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2pPr>
    <a:lvl3pPr marL="9144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3pPr>
    <a:lvl4pPr marL="13716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4pPr>
    <a:lvl5pPr marL="1828800" algn="r" rtl="0" eaLnBrk="0" fontAlgn="base" hangingPunct="0">
      <a:spcBef>
        <a:spcPct val="0"/>
      </a:spcBef>
      <a:spcAft>
        <a:spcPct val="0"/>
      </a:spcAft>
      <a:defRPr sz="2400" kern="1200">
        <a:solidFill>
          <a:schemeClr val="tx1"/>
        </a:solidFill>
        <a:latin typeface="Times" pitchFamily="33" charset="0"/>
        <a:ea typeface="ＭＳ Ｐゴシック" pitchFamily="33" charset="-128"/>
        <a:cs typeface="ＭＳ Ｐゴシック" pitchFamily="33" charset="-128"/>
      </a:defRPr>
    </a:lvl5pPr>
    <a:lvl6pPr marL="22860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6pPr>
    <a:lvl7pPr marL="27432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7pPr>
    <a:lvl8pPr marL="32004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8pPr>
    <a:lvl9pPr marL="3657600" algn="l" defTabSz="457200" rtl="0" eaLnBrk="1" latinLnBrk="0" hangingPunct="1">
      <a:defRPr sz="2400" kern="1200">
        <a:solidFill>
          <a:schemeClr val="tx1"/>
        </a:solidFill>
        <a:latin typeface="Times" pitchFamily="33" charset="0"/>
        <a:ea typeface="ＭＳ Ｐゴシック" pitchFamily="33" charset="-128"/>
        <a:cs typeface="ＭＳ Ｐゴシック" pitchFamily="3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C95B5B"/>
    <a:srgbClr val="E8A9A2"/>
    <a:srgbClr val="CC3438"/>
    <a:srgbClr val="A50021"/>
    <a:srgbClr val="D35154"/>
    <a:srgbClr val="D88888"/>
    <a:srgbClr val="E3ABAB"/>
    <a:srgbClr val="F3D1CD"/>
    <a:srgbClr val="FF9999"/>
    <a:srgbClr val="F5DFDF"/>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p:scale>
          <a:sx n="80" d="100"/>
          <a:sy n="80" d="100"/>
        </p:scale>
        <p:origin x="-2430" y="-1176"/>
      </p:cViewPr>
      <p:guideLst>
        <p:guide orient="horz" pos="144"/>
        <p:guide orient="horz" pos="4176"/>
        <p:guide orient="horz" pos="2419"/>
        <p:guide orient="horz" pos="1056"/>
        <p:guide orient="horz" pos="864"/>
        <p:guide orient="horz" pos="3792"/>
        <p:guide pos="2880"/>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3" y="0"/>
            <a:ext cx="3057227"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5" name="Rectangle 3"/>
          <p:cNvSpPr>
            <a:spLocks noGrp="1" noChangeArrowheads="1"/>
          </p:cNvSpPr>
          <p:nvPr>
            <p:ph type="dt" sz="quarter" idx="1"/>
          </p:nvPr>
        </p:nvSpPr>
        <p:spPr bwMode="auto">
          <a:xfrm>
            <a:off x="3997665" y="0"/>
            <a:ext cx="3055600"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79876" name="Rectangle 4"/>
          <p:cNvSpPr>
            <a:spLocks noGrp="1" noChangeArrowheads="1"/>
          </p:cNvSpPr>
          <p:nvPr>
            <p:ph type="ftr" sz="quarter" idx="2"/>
          </p:nvPr>
        </p:nvSpPr>
        <p:spPr bwMode="auto">
          <a:xfrm>
            <a:off x="3" y="8888573"/>
            <a:ext cx="3057227"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79877" name="Rectangle 5"/>
          <p:cNvSpPr>
            <a:spLocks noGrp="1" noChangeArrowheads="1"/>
          </p:cNvSpPr>
          <p:nvPr>
            <p:ph type="sldNum" sz="quarter" idx="3"/>
          </p:nvPr>
        </p:nvSpPr>
        <p:spPr bwMode="auto">
          <a:xfrm>
            <a:off x="3997665" y="8888573"/>
            <a:ext cx="3055600"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9F4BBCB3-772B-E240-8980-4C18A769E82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3" y="0"/>
            <a:ext cx="3057227"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3997665" y="0"/>
            <a:ext cx="3055600" cy="46815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9038" y="701675"/>
            <a:ext cx="4676775" cy="3508375"/>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40436" y="4445085"/>
            <a:ext cx="5172393" cy="4210207"/>
          </a:xfrm>
          <a:prstGeom prst="rect">
            <a:avLst/>
          </a:prstGeom>
          <a:noFill/>
          <a:ln w="9525">
            <a:noFill/>
            <a:miter lim="800000"/>
            <a:headEnd/>
            <a:tailEnd/>
          </a:ln>
          <a:effectLst/>
        </p:spPr>
        <p:txBody>
          <a:bodyPr vert="horz" wrap="square" lIns="93742" tIns="46871" rIns="93742" bIns="468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3" y="8888573"/>
            <a:ext cx="3057227"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lgn="l">
              <a:defRPr sz="1200">
                <a:latin typeface="Times" pitchFamily="-112"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3997665" y="8888573"/>
            <a:ext cx="3055600" cy="468156"/>
          </a:xfrm>
          <a:prstGeom prst="rect">
            <a:avLst/>
          </a:prstGeom>
          <a:noFill/>
          <a:ln w="9525">
            <a:noFill/>
            <a:miter lim="800000"/>
            <a:headEnd/>
            <a:tailEnd/>
          </a:ln>
          <a:effectLst/>
        </p:spPr>
        <p:txBody>
          <a:bodyPr vert="horz" wrap="square" lIns="93742" tIns="46871" rIns="93742" bIns="46871" numCol="1" anchor="b" anchorCtr="0" compatLnSpc="1">
            <a:prstTxWarp prst="textNoShape">
              <a:avLst/>
            </a:prstTxWarp>
          </a:bodyPr>
          <a:lstStyle>
            <a:lvl1pPr>
              <a:defRPr sz="1200">
                <a:latin typeface="Times" pitchFamily="-108" charset="0"/>
                <a:ea typeface="ＭＳ Ｐゴシック" pitchFamily="-108" charset="-128"/>
                <a:cs typeface="ＭＳ Ｐゴシック" pitchFamily="-108" charset="-128"/>
              </a:defRPr>
            </a:lvl1pPr>
          </a:lstStyle>
          <a:p>
            <a:pPr>
              <a:defRPr/>
            </a:pPr>
            <a:fld id="{DA1F083E-9902-174E-8158-DBCA77C08552}"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A1F083E-9902-174E-8158-DBCA77C08552}" type="slidenum">
              <a:rPr lang="en-US" smtClean="0"/>
              <a:pPr>
                <a:defRPr/>
              </a:pPr>
              <a:t>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pic>
        <p:nvPicPr>
          <p:cNvPr id="1029" name="Picture 16"/>
          <p:cNvPicPr>
            <a:picLocks noChangeAspect="1" noChangeArrowheads="1"/>
          </p:cNvPicPr>
          <p:nvPr/>
        </p:nvPicPr>
        <p:blipFill>
          <a:blip r:embed="rId18"/>
          <a:srcRect/>
          <a:stretch>
            <a:fillRect/>
          </a:stretch>
        </p:blipFill>
        <p:spPr bwMode="auto">
          <a:xfrm>
            <a:off x="228600" y="6165850"/>
            <a:ext cx="1828800" cy="425450"/>
          </a:xfrm>
          <a:prstGeom prst="rect">
            <a:avLst/>
          </a:prstGeom>
          <a:noFill/>
          <a:ln w="9525">
            <a:noFill/>
            <a:miter lim="800000"/>
            <a:headEnd/>
            <a:tailEnd/>
          </a:ln>
        </p:spPr>
      </p:pic>
      <p:pic>
        <p:nvPicPr>
          <p:cNvPr id="1030" name="Picture 7" descr="small.Color.png"/>
          <p:cNvPicPr>
            <a:picLocks noChangeAspect="1"/>
          </p:cNvPicPr>
          <p:nvPr userDrawn="1"/>
        </p:nvPicPr>
        <p:blipFill>
          <a:blip r:embed="rId19"/>
          <a:srcRect/>
          <a:stretch>
            <a:fillRect/>
          </a:stretch>
        </p:blipFill>
        <p:spPr bwMode="auto">
          <a:xfrm>
            <a:off x="8458200" y="6049963"/>
            <a:ext cx="457200" cy="655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Times" pitchFamily="-112" charset="0"/>
        </a:defRPr>
      </a:lvl6pPr>
      <a:lvl7pPr marL="914400" algn="ctr" rtl="0" fontAlgn="base">
        <a:spcBef>
          <a:spcPct val="0"/>
        </a:spcBef>
        <a:spcAft>
          <a:spcPct val="0"/>
        </a:spcAft>
        <a:defRPr sz="4000">
          <a:solidFill>
            <a:schemeClr val="tx2"/>
          </a:solidFill>
          <a:latin typeface="Times" pitchFamily="-112" charset="0"/>
        </a:defRPr>
      </a:lvl7pPr>
      <a:lvl8pPr marL="1371600" algn="ctr" rtl="0" fontAlgn="base">
        <a:spcBef>
          <a:spcPct val="0"/>
        </a:spcBef>
        <a:spcAft>
          <a:spcPct val="0"/>
        </a:spcAft>
        <a:defRPr sz="4000">
          <a:solidFill>
            <a:schemeClr val="tx2"/>
          </a:solidFill>
          <a:latin typeface="Times" pitchFamily="-112" charset="0"/>
        </a:defRPr>
      </a:lvl8pPr>
      <a:lvl9pPr marL="1828800" algn="ctr" rtl="0" fontAlgn="base">
        <a:spcBef>
          <a:spcPct val="0"/>
        </a:spcBef>
        <a:spcAft>
          <a:spcPct val="0"/>
        </a:spcAft>
        <a:defRPr sz="40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Text Box 8"/>
          <p:cNvSpPr txBox="1">
            <a:spLocks noChangeArrowheads="1"/>
          </p:cNvSpPr>
          <p:nvPr/>
        </p:nvSpPr>
        <p:spPr bwMode="auto">
          <a:xfrm>
            <a:off x="6324600" y="6172200"/>
            <a:ext cx="205740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200" b="1">
                <a:solidFill>
                  <a:srgbClr val="731611"/>
                </a:solidFill>
                <a:latin typeface="Arial" pitchFamily="-105" charset="0"/>
                <a:ea typeface="ＭＳ Ｐゴシック" pitchFamily="-105" charset="-128"/>
                <a:cs typeface="ＭＳ Ｐゴシック" pitchFamily="-105" charset="-128"/>
              </a:rPr>
              <a:t>Stanford Prevention Research Center</a:t>
            </a:r>
          </a:p>
        </p:txBody>
      </p:sp>
      <p:sp>
        <p:nvSpPr>
          <p:cNvPr id="1033"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prstTxWarp prst="textNoShape">
              <a:avLst/>
            </a:prstTxWarp>
          </a:bodyPr>
          <a:lstStyle/>
          <a:p>
            <a:pPr>
              <a:defRPr/>
            </a:pPr>
            <a:endParaRPr lang="en-US">
              <a:latin typeface="Times" pitchFamily="-105" charset="0"/>
              <a:ea typeface="ＭＳ Ｐゴシック" pitchFamily="-105" charset="-128"/>
              <a:cs typeface="ＭＳ Ｐゴシック" pitchFamily="-105" charset="-128"/>
            </a:endParaRPr>
          </a:p>
        </p:txBody>
      </p:sp>
      <p:pic>
        <p:nvPicPr>
          <p:cNvPr id="18438" name="Picture 17" descr="C:\Documents and Settings\hhaladjian\My Documents\graphics\stanford logos\3_medic.epsFull7.0.gif"/>
          <p:cNvPicPr>
            <a:picLocks noChangeAspect="1" noChangeArrowheads="1"/>
          </p:cNvPicPr>
          <p:nvPr userDrawn="1"/>
        </p:nvPicPr>
        <p:blipFill>
          <a:blip r:embed="rId13">
            <a:lum contrast="-12000"/>
          </a:blip>
          <a:srcRect/>
          <a:stretch>
            <a:fillRect/>
          </a:stretch>
        </p:blipFill>
        <p:spPr bwMode="auto">
          <a:xfrm>
            <a:off x="381000" y="6248400"/>
            <a:ext cx="1447800" cy="423863"/>
          </a:xfrm>
          <a:prstGeom prst="rect">
            <a:avLst/>
          </a:prstGeom>
          <a:noFill/>
          <a:ln w="9525">
            <a:noFill/>
            <a:miter lim="800000"/>
            <a:headEnd/>
            <a:tailEnd/>
          </a:ln>
        </p:spPr>
      </p:pic>
      <p:pic>
        <p:nvPicPr>
          <p:cNvPr id="18439" name="Picture 18" descr="C:\Documents and Settings\hhaladjian\My Documents\graphics\stanford logos\SU_Seal_Card_pos_1.gif"/>
          <p:cNvPicPr>
            <a:picLocks noChangeAspect="1" noChangeArrowheads="1"/>
          </p:cNvPicPr>
          <p:nvPr userDrawn="1"/>
        </p:nvPicPr>
        <p:blipFill>
          <a:blip r:embed="rId14"/>
          <a:srcRect/>
          <a:stretch>
            <a:fillRect/>
          </a:stretch>
        </p:blipFill>
        <p:spPr bwMode="auto">
          <a:xfrm>
            <a:off x="8382000" y="6096000"/>
            <a:ext cx="533400" cy="533400"/>
          </a:xfrm>
          <a:prstGeom prst="rect">
            <a:avLst/>
          </a:prstGeom>
          <a:noFill/>
          <a:ln w="9525">
            <a:noFill/>
            <a:miter lim="800000"/>
            <a:headEnd/>
            <a:tailEnd/>
          </a:ln>
        </p:spPr>
      </p:pic>
      <p:sp>
        <p:nvSpPr>
          <p:cNvPr id="8" name="TextBox 7"/>
          <p:cNvSpPr txBox="1"/>
          <p:nvPr userDrawn="1"/>
        </p:nvSpPr>
        <p:spPr>
          <a:xfrm>
            <a:off x="3740150" y="6477000"/>
            <a:ext cx="1709738" cy="246063"/>
          </a:xfrm>
          <a:prstGeom prst="rect">
            <a:avLst/>
          </a:prstGeom>
          <a:noFill/>
        </p:spPr>
        <p:txBody>
          <a:bodyPr wrap="none">
            <a:spAutoFit/>
          </a:bodyPr>
          <a:lstStyle/>
          <a:p>
            <a:pPr>
              <a:defRPr/>
            </a:pPr>
            <a:r>
              <a:rPr lang="en-US" sz="1000" dirty="0">
                <a:latin typeface="Arial"/>
                <a:ea typeface="ＭＳ Ｐゴシック" pitchFamily="-105" charset="-128"/>
                <a:cs typeface="Arial"/>
              </a:rPr>
              <a:t>©Stanford University, 2010</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dt="0"/>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Time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Times" pitchFamily="-105" charset="0"/>
        </a:defRPr>
      </a:lvl6pPr>
      <a:lvl7pPr marL="914400" algn="ctr" rtl="0" fontAlgn="base">
        <a:spcBef>
          <a:spcPct val="0"/>
        </a:spcBef>
        <a:spcAft>
          <a:spcPct val="0"/>
        </a:spcAft>
        <a:defRPr sz="4000">
          <a:solidFill>
            <a:schemeClr val="tx2"/>
          </a:solidFill>
          <a:latin typeface="Times" pitchFamily="-105" charset="0"/>
        </a:defRPr>
      </a:lvl7pPr>
      <a:lvl8pPr marL="1371600" algn="ctr" rtl="0" fontAlgn="base">
        <a:spcBef>
          <a:spcPct val="0"/>
        </a:spcBef>
        <a:spcAft>
          <a:spcPct val="0"/>
        </a:spcAft>
        <a:defRPr sz="4000">
          <a:solidFill>
            <a:schemeClr val="tx2"/>
          </a:solidFill>
          <a:latin typeface="Times" pitchFamily="-105" charset="0"/>
        </a:defRPr>
      </a:lvl8pPr>
      <a:lvl9pPr marL="1828800" algn="ctr" rtl="0" fontAlgn="base">
        <a:spcBef>
          <a:spcPct val="0"/>
        </a:spcBef>
        <a:spcAft>
          <a:spcPct val="0"/>
        </a:spcAft>
        <a:defRPr sz="4000">
          <a:solidFill>
            <a:schemeClr val="tx2"/>
          </a:solidFill>
          <a:latin typeface="Times"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6" descr="SU_Seal_Blk_pos"/>
          <p:cNvPicPr>
            <a:picLocks noChangeAspect="1" noChangeArrowheads="1"/>
          </p:cNvPicPr>
          <p:nvPr/>
        </p:nvPicPr>
        <p:blipFill>
          <a:blip r:embed="rId2"/>
          <a:srcRect/>
          <a:stretch>
            <a:fillRect/>
          </a:stretch>
        </p:blipFill>
        <p:spPr bwMode="auto">
          <a:xfrm>
            <a:off x="1638300" y="533400"/>
            <a:ext cx="5867400" cy="5867400"/>
          </a:xfrm>
          <a:prstGeom prst="rect">
            <a:avLst/>
          </a:prstGeom>
          <a:noFill/>
          <a:ln w="9525">
            <a:noFill/>
            <a:miter lim="800000"/>
            <a:headEnd/>
            <a:tailEnd/>
          </a:ln>
        </p:spPr>
      </p:pic>
      <p:sp>
        <p:nvSpPr>
          <p:cNvPr id="32771" name="Text Box 6"/>
          <p:cNvSpPr txBox="1">
            <a:spLocks noChangeArrowheads="1"/>
          </p:cNvSpPr>
          <p:nvPr/>
        </p:nvSpPr>
        <p:spPr bwMode="auto">
          <a:xfrm>
            <a:off x="1066800" y="5867400"/>
            <a:ext cx="7010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2773" name="Rectangle 14"/>
          <p:cNvSpPr>
            <a:spLocks noGrp="1" noChangeArrowheads="1"/>
          </p:cNvSpPr>
          <p:nvPr>
            <p:ph type="ctrTitle"/>
          </p:nvPr>
        </p:nvSpPr>
        <p:spPr>
          <a:xfrm>
            <a:off x="0" y="1524000"/>
            <a:ext cx="9144000" cy="1600200"/>
          </a:xfrm>
        </p:spPr>
        <p:txBody>
          <a:bodyPr/>
          <a:lstStyle/>
          <a:p>
            <a:pPr eaLnBrk="1" hangingPunct="1"/>
            <a:r>
              <a:rPr lang="en-US" b="1" dirty="0" smtClean="0">
                <a:ea typeface="ＭＳ Ｐゴシック" pitchFamily="33" charset="-128"/>
                <a:cs typeface="ＭＳ Ｐゴシック" pitchFamily="33" charset="-128"/>
              </a:rPr>
              <a:t>Public health education in high schools:</a:t>
            </a:r>
            <a:br>
              <a:rPr lang="en-US" b="1" dirty="0" smtClean="0">
                <a:ea typeface="ＭＳ Ｐゴシック" pitchFamily="33" charset="-128"/>
                <a:cs typeface="ＭＳ Ｐゴシック" pitchFamily="33" charset="-128"/>
              </a:rPr>
            </a:br>
            <a:r>
              <a:rPr lang="en-US" sz="3600" b="1" dirty="0" smtClean="0">
                <a:ea typeface="ＭＳ Ｐゴシック" pitchFamily="33" charset="-128"/>
                <a:cs typeface="ＭＳ Ｐゴシック" pitchFamily="33" charset="-128"/>
              </a:rPr>
              <a:t>A curriculum about </a:t>
            </a:r>
            <a:br>
              <a:rPr lang="en-US" sz="3600" b="1" dirty="0" smtClean="0">
                <a:ea typeface="ＭＳ Ｐゴシック" pitchFamily="33" charset="-128"/>
                <a:cs typeface="ＭＳ Ｐゴシック" pitchFamily="33" charset="-128"/>
              </a:rPr>
            </a:br>
            <a:r>
              <a:rPr lang="en-US" sz="3600" b="1" dirty="0" smtClean="0">
                <a:ea typeface="ＭＳ Ｐゴシック" pitchFamily="33" charset="-128"/>
                <a:cs typeface="ＭＳ Ｐゴシック" pitchFamily="33" charset="-128"/>
              </a:rPr>
              <a:t>root causes of health and social advocacy</a:t>
            </a:r>
          </a:p>
        </p:txBody>
      </p:sp>
      <p:sp>
        <p:nvSpPr>
          <p:cNvPr id="32774" name="Rectangle 15"/>
          <p:cNvSpPr>
            <a:spLocks noGrp="1" noChangeArrowheads="1"/>
          </p:cNvSpPr>
          <p:nvPr>
            <p:ph type="subTitle" idx="1"/>
          </p:nvPr>
        </p:nvSpPr>
        <p:spPr>
          <a:xfrm>
            <a:off x="457200" y="3962400"/>
            <a:ext cx="8229600" cy="2057400"/>
          </a:xfrm>
        </p:spPr>
        <p:txBody>
          <a:bodyPr/>
          <a:lstStyle/>
          <a:p>
            <a:pPr eaLnBrk="1" hangingPunct="1"/>
            <a:r>
              <a:rPr lang="en-US" sz="2200" dirty="0" smtClean="0">
                <a:ea typeface="ＭＳ Ｐゴシック" pitchFamily="33" charset="-128"/>
                <a:cs typeface="ＭＳ Ｐゴシック" pitchFamily="33" charset="-128"/>
              </a:rPr>
              <a:t>Nell Curran, MPH, School Outreach Director</a:t>
            </a:r>
          </a:p>
          <a:p>
            <a:pPr eaLnBrk="1" hangingPunct="1"/>
            <a:r>
              <a:rPr lang="en-US" sz="2200" dirty="0" smtClean="0">
                <a:ea typeface="ＭＳ Ｐゴシック" pitchFamily="33" charset="-128"/>
                <a:cs typeface="ＭＳ Ｐゴシック" pitchFamily="33" charset="-128"/>
              </a:rPr>
              <a:t>Marilyn </a:t>
            </a:r>
            <a:r>
              <a:rPr lang="en-US" sz="2200" dirty="0" err="1" smtClean="0">
                <a:ea typeface="ＭＳ Ｐゴシック" pitchFamily="33" charset="-128"/>
                <a:cs typeface="ＭＳ Ｐゴシック" pitchFamily="33" charset="-128"/>
              </a:rPr>
              <a:t>Winkleby</a:t>
            </a:r>
            <a:r>
              <a:rPr lang="en-US" sz="2200" dirty="0" smtClean="0">
                <a:ea typeface="ＭＳ Ｐゴシック" pitchFamily="33" charset="-128"/>
                <a:cs typeface="ＭＳ Ｐゴシック" pitchFamily="33" charset="-128"/>
              </a:rPr>
              <a:t>, PhD, MPH, Faculty Director</a:t>
            </a:r>
          </a:p>
          <a:p>
            <a:pPr eaLnBrk="1" hangingPunct="1"/>
            <a:r>
              <a:rPr lang="en-US" sz="2200" dirty="0" smtClean="0">
                <a:ea typeface="ＭＳ Ｐゴシック" pitchFamily="33" charset="-128"/>
                <a:cs typeface="ＭＳ Ｐゴシック" pitchFamily="33" charset="-128"/>
              </a:rPr>
              <a:t>Judith Ned, </a:t>
            </a:r>
            <a:r>
              <a:rPr lang="en-US" sz="2200" dirty="0" err="1" smtClean="0">
                <a:ea typeface="ＭＳ Ｐゴシック" pitchFamily="33" charset="-128"/>
                <a:cs typeface="ＭＳ Ｐゴシック" pitchFamily="33" charset="-128"/>
              </a:rPr>
              <a:t>EdD</a:t>
            </a:r>
            <a:r>
              <a:rPr lang="en-US" sz="2200" dirty="0" smtClean="0">
                <a:ea typeface="ＭＳ Ｐゴシック" pitchFamily="33" charset="-128"/>
                <a:cs typeface="ＭＳ Ｐゴシック" pitchFamily="33" charset="-128"/>
              </a:rPr>
              <a:t>, </a:t>
            </a:r>
            <a:r>
              <a:rPr lang="en-US" sz="2200" dirty="0" err="1" smtClean="0">
                <a:ea typeface="ＭＳ Ｐゴシック" pitchFamily="33" charset="-128"/>
                <a:cs typeface="ＭＳ Ｐゴシック" pitchFamily="33" charset="-128"/>
              </a:rPr>
              <a:t>MEd</a:t>
            </a:r>
            <a:r>
              <a:rPr lang="en-US" sz="2200" dirty="0" smtClean="0">
                <a:ea typeface="ＭＳ Ｐゴシック" pitchFamily="33" charset="-128"/>
                <a:cs typeface="ＭＳ Ｐゴシック" pitchFamily="33" charset="-128"/>
              </a:rPr>
              <a:t>, Executive Director</a:t>
            </a:r>
          </a:p>
          <a:p>
            <a:pPr eaLnBrk="1" hangingPunct="1"/>
            <a:r>
              <a:rPr lang="en-US" sz="2200" dirty="0" smtClean="0">
                <a:ea typeface="ＭＳ Ｐゴシック" pitchFamily="33" charset="-128"/>
                <a:cs typeface="ＭＳ Ｐゴシック" pitchFamily="33" charset="-128"/>
              </a:rPr>
              <a:t>Stanford Medical Youth Science Program (SMYSP)</a:t>
            </a:r>
          </a:p>
          <a:p>
            <a:pPr eaLnBrk="1" hangingPunct="1"/>
            <a:r>
              <a:rPr lang="en-US" sz="2200" dirty="0" smtClean="0">
                <a:ea typeface="ＭＳ Ｐゴシック" pitchFamily="33" charset="-128"/>
                <a:cs typeface="ＭＳ Ｐゴシック" pitchFamily="33" charset="-128"/>
              </a:rPr>
              <a:t>Stanford Prevention Research Center</a:t>
            </a: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a:p>
            <a:pPr eaLnBrk="1" hangingPunct="1"/>
            <a:endParaRPr lang="en-US" sz="2200" dirty="0" smtClean="0">
              <a:ea typeface="ＭＳ Ｐゴシック" pitchFamily="33" charset="-128"/>
              <a:cs typeface="ＭＳ Ｐゴシック" pitchFamily="33" charset="-128"/>
            </a:endParaRPr>
          </a:p>
        </p:txBody>
      </p:sp>
      <p:pic>
        <p:nvPicPr>
          <p:cNvPr id="9" name="Picture 16"/>
          <p:cNvPicPr>
            <a:picLocks noChangeAspect="1" noChangeArrowheads="1"/>
          </p:cNvPicPr>
          <p:nvPr/>
        </p:nvPicPr>
        <p:blipFill>
          <a:blip r:embed="rId3"/>
          <a:srcRect/>
          <a:stretch>
            <a:fillRect/>
          </a:stretch>
        </p:blipFill>
        <p:spPr bwMode="auto">
          <a:xfrm>
            <a:off x="228600" y="6165850"/>
            <a:ext cx="1828800" cy="425450"/>
          </a:xfrm>
          <a:prstGeom prst="rect">
            <a:avLst/>
          </a:prstGeom>
          <a:noFill/>
          <a:ln w="9525">
            <a:noFill/>
            <a:miter lim="800000"/>
            <a:headEnd/>
            <a:tailEnd/>
          </a:ln>
        </p:spPr>
      </p:pic>
      <p:pic>
        <p:nvPicPr>
          <p:cNvPr id="10" name="Picture 7" descr="small.Color.png"/>
          <p:cNvPicPr>
            <a:picLocks noChangeAspect="1"/>
          </p:cNvPicPr>
          <p:nvPr/>
        </p:nvPicPr>
        <p:blipFill>
          <a:blip r:embed="rId4"/>
          <a:srcRect/>
          <a:stretch>
            <a:fillRect/>
          </a:stretch>
        </p:blipFill>
        <p:spPr bwMode="auto">
          <a:xfrm>
            <a:off x="8458200" y="6049963"/>
            <a:ext cx="457200" cy="65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ea typeface="ＭＳ Ｐゴシック" pitchFamily="33" charset="-128"/>
                <a:cs typeface="ＭＳ Ｐゴシック" pitchFamily="33" charset="-128"/>
              </a:rPr>
              <a:t>Upstream Causes Framework</a:t>
            </a:r>
            <a:endParaRPr lang="en-US" dirty="0"/>
          </a:p>
        </p:txBody>
      </p:sp>
      <p:grpSp>
        <p:nvGrpSpPr>
          <p:cNvPr id="3" name="Group 13"/>
          <p:cNvGrpSpPr/>
          <p:nvPr/>
        </p:nvGrpSpPr>
        <p:grpSpPr>
          <a:xfrm>
            <a:off x="1524000" y="1899926"/>
            <a:ext cx="5998210" cy="1031237"/>
            <a:chOff x="0" y="2208"/>
            <a:chExt cx="5998210" cy="1793237"/>
          </a:xfrm>
          <a:solidFill>
            <a:schemeClr val="bg1">
              <a:lumMod val="85000"/>
            </a:schemeClr>
          </a:solidFill>
        </p:grpSpPr>
        <p:sp>
          <p:nvSpPr>
            <p:cNvPr id="4" name="Up Arrow Callout 3"/>
            <p:cNvSpPr/>
            <p:nvPr/>
          </p:nvSpPr>
          <p:spPr>
            <a:xfrm rot="10800000">
              <a:off x="0" y="2208"/>
              <a:ext cx="5998210" cy="1793237"/>
            </a:xfrm>
            <a:prstGeom prst="upArrowCallout">
              <a:avLst/>
            </a:prstGeom>
            <a:grp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Up Arrow Callout 4"/>
            <p:cNvSpPr/>
            <p:nvPr/>
          </p:nvSpPr>
          <p:spPr>
            <a:xfrm rot="21600000">
              <a:off x="0" y="2208"/>
              <a:ext cx="5998210" cy="1165192"/>
            </a:xfrm>
            <a:prstGeom prst="rect">
              <a:avLst/>
            </a:prstGeom>
            <a:grpFill/>
            <a:ln w="635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b="1" kern="1200" dirty="0" smtClean="0">
                  <a:solidFill>
                    <a:schemeClr val="tx1"/>
                  </a:solidFill>
                  <a:latin typeface="+mj-lt"/>
                </a:rPr>
                <a:t>Social, Economic, and Political Factors</a:t>
              </a:r>
            </a:p>
          </p:txBody>
        </p:sp>
      </p:grpSp>
      <p:grpSp>
        <p:nvGrpSpPr>
          <p:cNvPr id="15" name="Group 13"/>
          <p:cNvGrpSpPr/>
          <p:nvPr/>
        </p:nvGrpSpPr>
        <p:grpSpPr>
          <a:xfrm>
            <a:off x="1524000" y="2931163"/>
            <a:ext cx="5998210" cy="1031237"/>
            <a:chOff x="0" y="2208"/>
            <a:chExt cx="5998210" cy="1793237"/>
          </a:xfrm>
          <a:solidFill>
            <a:schemeClr val="bg1">
              <a:lumMod val="85000"/>
            </a:schemeClr>
          </a:solidFill>
        </p:grpSpPr>
        <p:sp>
          <p:nvSpPr>
            <p:cNvPr id="16" name="Up Arrow Callout 15"/>
            <p:cNvSpPr/>
            <p:nvPr/>
          </p:nvSpPr>
          <p:spPr>
            <a:xfrm rot="10800000">
              <a:off x="0" y="2208"/>
              <a:ext cx="5998210" cy="1793237"/>
            </a:xfrm>
            <a:prstGeom prst="upArrowCallout">
              <a:avLst/>
            </a:prstGeom>
            <a:grp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Up Arrow Callout 4"/>
            <p:cNvSpPr/>
            <p:nvPr/>
          </p:nvSpPr>
          <p:spPr>
            <a:xfrm rot="21600000">
              <a:off x="0" y="2208"/>
              <a:ext cx="5998210" cy="1165192"/>
            </a:xfrm>
            <a:prstGeom prst="rect">
              <a:avLst/>
            </a:prstGeom>
            <a:grpFill/>
            <a:ln w="6350">
              <a:noFill/>
            </a:ln>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b="1" kern="1200" dirty="0" smtClean="0">
                  <a:solidFill>
                    <a:schemeClr val="tx1"/>
                  </a:solidFill>
                  <a:latin typeface="+mj-lt"/>
                </a:rPr>
                <a:t>Individual Health Behaviors</a:t>
              </a:r>
            </a:p>
          </p:txBody>
        </p:sp>
      </p:grpSp>
      <p:grpSp>
        <p:nvGrpSpPr>
          <p:cNvPr id="18" name="Group 13"/>
          <p:cNvGrpSpPr/>
          <p:nvPr/>
        </p:nvGrpSpPr>
        <p:grpSpPr>
          <a:xfrm>
            <a:off x="1524000" y="3957326"/>
            <a:ext cx="5998210" cy="1031237"/>
            <a:chOff x="0" y="2208"/>
            <a:chExt cx="5998210" cy="1793237"/>
          </a:xfrm>
          <a:solidFill>
            <a:schemeClr val="bg1">
              <a:lumMod val="85000"/>
            </a:schemeClr>
          </a:solidFill>
        </p:grpSpPr>
        <p:sp>
          <p:nvSpPr>
            <p:cNvPr id="19" name="Up Arrow Callout 18"/>
            <p:cNvSpPr/>
            <p:nvPr/>
          </p:nvSpPr>
          <p:spPr>
            <a:xfrm rot="10800000">
              <a:off x="0" y="2208"/>
              <a:ext cx="5998210" cy="1793237"/>
            </a:xfrm>
            <a:prstGeom prst="upArrowCallout">
              <a:avLst/>
            </a:prstGeom>
            <a:grpFill/>
            <a:ln w="63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Up Arrow Callout 4"/>
            <p:cNvSpPr/>
            <p:nvPr/>
          </p:nvSpPr>
          <p:spPr>
            <a:xfrm rot="21600000">
              <a:off x="0" y="2208"/>
              <a:ext cx="5998210" cy="1165192"/>
            </a:xfrm>
            <a:prstGeom prst="rect">
              <a:avLst/>
            </a:prstGeom>
            <a:grpFill/>
            <a:ln w="6350">
              <a:noFill/>
            </a:ln>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b="1" kern="1200" dirty="0" smtClean="0">
                  <a:solidFill>
                    <a:schemeClr val="tx1"/>
                  </a:solidFill>
                  <a:latin typeface="+mj-lt"/>
                </a:rPr>
                <a:t>Health or Disease Risk Factors</a:t>
              </a:r>
            </a:p>
          </p:txBody>
        </p:sp>
      </p:grpSp>
      <p:grpSp>
        <p:nvGrpSpPr>
          <p:cNvPr id="24" name="Group 28"/>
          <p:cNvGrpSpPr/>
          <p:nvPr/>
        </p:nvGrpSpPr>
        <p:grpSpPr>
          <a:xfrm>
            <a:off x="1524000" y="4971288"/>
            <a:ext cx="5998464" cy="667512"/>
            <a:chOff x="0" y="5329454"/>
            <a:chExt cx="5998210" cy="1165954"/>
          </a:xfrm>
          <a:solidFill>
            <a:schemeClr val="bg1">
              <a:lumMod val="85000"/>
            </a:schemeClr>
          </a:solidFill>
        </p:grpSpPr>
        <p:sp>
          <p:nvSpPr>
            <p:cNvPr id="25" name="Rectangle 24"/>
            <p:cNvSpPr/>
            <p:nvPr/>
          </p:nvSpPr>
          <p:spPr>
            <a:xfrm>
              <a:off x="0" y="5329454"/>
              <a:ext cx="5998210" cy="1165954"/>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Rectangle 25"/>
            <p:cNvSpPr/>
            <p:nvPr/>
          </p:nvSpPr>
          <p:spPr>
            <a:xfrm>
              <a:off x="0" y="5329454"/>
              <a:ext cx="5998210" cy="11659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endParaRPr lang="en-US" sz="1700" b="1" kern="1200" dirty="0">
                <a:latin typeface="+mj-lt"/>
              </a:endParaRPr>
            </a:p>
          </p:txBody>
        </p:sp>
      </p:grpSp>
      <p:sp>
        <p:nvSpPr>
          <p:cNvPr id="27" name="Rectangle 26"/>
          <p:cNvSpPr/>
          <p:nvPr/>
        </p:nvSpPr>
        <p:spPr>
          <a:xfrm>
            <a:off x="2667000" y="5105400"/>
            <a:ext cx="3878818" cy="424732"/>
          </a:xfrm>
          <a:prstGeom prst="rect">
            <a:avLst/>
          </a:prstGeom>
        </p:spPr>
        <p:txBody>
          <a:bodyPr wrap="none">
            <a:spAutoFit/>
          </a:bodyPr>
          <a:lstStyle/>
          <a:p>
            <a:pPr lvl="0" algn="ctr" defTabSz="755650">
              <a:lnSpc>
                <a:spcPct val="90000"/>
              </a:lnSpc>
              <a:spcAft>
                <a:spcPct val="35000"/>
              </a:spcAft>
            </a:pPr>
            <a:r>
              <a:rPr lang="en-US" b="1" dirty="0" smtClean="0"/>
              <a:t>Health or Disease Outcomes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Two:</a:t>
            </a:r>
            <a:br>
              <a:rPr lang="en-US" b="1" dirty="0" smtClean="0"/>
            </a:br>
            <a:r>
              <a:rPr lang="en-US" b="1" dirty="0" smtClean="0"/>
              <a:t>Community Exploration</a:t>
            </a:r>
            <a:endParaRPr lang="en-US" b="1" dirty="0"/>
          </a:p>
        </p:txBody>
      </p:sp>
      <p:pic>
        <p:nvPicPr>
          <p:cNvPr id="4" name="Picture 2" descr="\\171.65.52.44\winkleby_group\SMYSP\pictures\summerResidentialProgram\smysp2010\timDang\IMG_5771.JPG"/>
          <p:cNvPicPr>
            <a:picLocks noChangeAspect="1" noChangeArrowheads="1"/>
          </p:cNvPicPr>
          <p:nvPr/>
        </p:nvPicPr>
        <p:blipFill>
          <a:blip r:embed="rId2" cstate="print"/>
          <a:srcRect/>
          <a:stretch>
            <a:fillRect/>
          </a:stretch>
        </p:blipFill>
        <p:spPr bwMode="auto">
          <a:xfrm>
            <a:off x="2438400" y="2667000"/>
            <a:ext cx="3977640" cy="3193649"/>
          </a:xfrm>
          <a:prstGeom prst="rect">
            <a:avLst/>
          </a:prstGeom>
          <a:noFill/>
          <a:ln w="9525">
            <a:solidFill>
              <a:schemeClr val="tx2"/>
            </a:solidFill>
            <a:miter lim="800000"/>
            <a:headEnd/>
            <a:tailEnd/>
          </a:ln>
        </p:spPr>
      </p:pic>
      <p:sp>
        <p:nvSpPr>
          <p:cNvPr id="5" name="TextBox 4"/>
          <p:cNvSpPr txBox="1"/>
          <p:nvPr/>
        </p:nvSpPr>
        <p:spPr>
          <a:xfrm>
            <a:off x="152400" y="1676400"/>
            <a:ext cx="8839200" cy="1323439"/>
          </a:xfrm>
          <a:prstGeom prst="rect">
            <a:avLst/>
          </a:prstGeom>
          <a:noFill/>
        </p:spPr>
        <p:txBody>
          <a:bodyPr wrap="square" rtlCol="0">
            <a:spAutoFit/>
          </a:bodyPr>
          <a:lstStyle/>
          <a:p>
            <a:pPr algn="ctr"/>
            <a:r>
              <a:rPr lang="en-US" sz="2800" dirty="0" smtClean="0"/>
              <a:t>Community-based activities allow students to explore their own communities to identify assets and barriers to health</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PhotoVoice</a:t>
            </a:r>
            <a:r>
              <a:rPr lang="en-US" b="1" dirty="0" smtClean="0"/>
              <a:t> Example</a:t>
            </a:r>
            <a:endParaRPr lang="en-US" b="1" dirty="0"/>
          </a:p>
        </p:txBody>
      </p:sp>
      <p:sp>
        <p:nvSpPr>
          <p:cNvPr id="3" name="Content Placeholder 2"/>
          <p:cNvSpPr>
            <a:spLocks noGrp="1"/>
          </p:cNvSpPr>
          <p:nvPr>
            <p:ph sz="half" idx="1"/>
          </p:nvPr>
        </p:nvSpPr>
        <p:spPr>
          <a:xfrm>
            <a:off x="3505200" y="1828800"/>
            <a:ext cx="5105400" cy="4038600"/>
          </a:xfrm>
        </p:spPr>
        <p:txBody>
          <a:bodyPr/>
          <a:lstStyle/>
          <a:p>
            <a:pPr>
              <a:buNone/>
            </a:pPr>
            <a:endParaRPr lang="en-US" dirty="0" smtClean="0"/>
          </a:p>
          <a:p>
            <a:pPr>
              <a:spcBef>
                <a:spcPts val="0"/>
              </a:spcBef>
              <a:buNone/>
            </a:pPr>
            <a:r>
              <a:rPr lang="en-US" dirty="0" smtClean="0"/>
              <a:t>Students photograph assets and</a:t>
            </a:r>
          </a:p>
          <a:p>
            <a:pPr>
              <a:spcBef>
                <a:spcPts val="0"/>
              </a:spcBef>
              <a:buNone/>
            </a:pPr>
            <a:r>
              <a:rPr lang="en-US" dirty="0" smtClean="0"/>
              <a:t>barriers to health found in their</a:t>
            </a:r>
          </a:p>
          <a:p>
            <a:pPr>
              <a:spcBef>
                <a:spcPts val="0"/>
              </a:spcBef>
              <a:buNone/>
            </a:pPr>
            <a:r>
              <a:rPr lang="en-US" dirty="0" smtClean="0"/>
              <a:t>own communities, such as corner </a:t>
            </a:r>
          </a:p>
          <a:p>
            <a:pPr>
              <a:spcBef>
                <a:spcPts val="0"/>
              </a:spcBef>
              <a:buNone/>
            </a:pPr>
            <a:r>
              <a:rPr lang="en-US" dirty="0" smtClean="0"/>
              <a:t>stores that sell culturally relevant</a:t>
            </a:r>
          </a:p>
          <a:p>
            <a:pPr>
              <a:spcBef>
                <a:spcPts val="0"/>
              </a:spcBef>
              <a:buNone/>
            </a:pPr>
            <a:r>
              <a:rPr lang="en-US" dirty="0" smtClean="0"/>
              <a:t>goods (asset), and abandoned</a:t>
            </a:r>
          </a:p>
          <a:p>
            <a:pPr>
              <a:spcBef>
                <a:spcPts val="0"/>
              </a:spcBef>
              <a:buNone/>
            </a:pPr>
            <a:r>
              <a:rPr lang="en-US" dirty="0" smtClean="0"/>
              <a:t>lots where gang and drug activity </a:t>
            </a:r>
          </a:p>
          <a:p>
            <a:pPr>
              <a:spcBef>
                <a:spcPts val="0"/>
              </a:spcBef>
              <a:buNone/>
            </a:pPr>
            <a:r>
              <a:rPr lang="en-US" dirty="0" smtClean="0"/>
              <a:t>flourishes (barrier)</a:t>
            </a:r>
          </a:p>
        </p:txBody>
      </p:sp>
      <p:pic>
        <p:nvPicPr>
          <p:cNvPr id="7" name="Picture 6" descr="F:\school project\DSC08966.JPG"/>
          <p:cNvPicPr/>
          <p:nvPr/>
        </p:nvPicPr>
        <p:blipFill>
          <a:blip r:embed="rId2" cstate="print"/>
          <a:srcRect/>
          <a:stretch>
            <a:fillRect/>
          </a:stretch>
        </p:blipFill>
        <p:spPr bwMode="auto">
          <a:xfrm>
            <a:off x="381000" y="1828800"/>
            <a:ext cx="2876550" cy="38354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Mapping Example</a:t>
            </a:r>
            <a:endParaRPr lang="en-US" b="1" dirty="0"/>
          </a:p>
        </p:txBody>
      </p:sp>
      <p:sp>
        <p:nvSpPr>
          <p:cNvPr id="3" name="Content Placeholder 2"/>
          <p:cNvSpPr>
            <a:spLocks noGrp="1"/>
          </p:cNvSpPr>
          <p:nvPr>
            <p:ph sz="half" idx="1"/>
          </p:nvPr>
        </p:nvSpPr>
        <p:spPr>
          <a:xfrm>
            <a:off x="381000" y="1752600"/>
            <a:ext cx="3810000" cy="4114800"/>
          </a:xfrm>
        </p:spPr>
        <p:txBody>
          <a:bodyPr/>
          <a:lstStyle/>
          <a:p>
            <a:pPr>
              <a:spcBef>
                <a:spcPts val="0"/>
              </a:spcBef>
              <a:buNone/>
            </a:pPr>
            <a:r>
              <a:rPr lang="en-US" dirty="0" smtClean="0"/>
              <a:t>Students use maps to</a:t>
            </a:r>
          </a:p>
          <a:p>
            <a:pPr>
              <a:spcBef>
                <a:spcPts val="0"/>
              </a:spcBef>
              <a:buNone/>
            </a:pPr>
            <a:r>
              <a:rPr lang="en-US" dirty="0" smtClean="0"/>
              <a:t>indicate assets and</a:t>
            </a:r>
          </a:p>
          <a:p>
            <a:pPr>
              <a:spcBef>
                <a:spcPts val="0"/>
              </a:spcBef>
              <a:buNone/>
            </a:pPr>
            <a:r>
              <a:rPr lang="en-US" dirty="0" smtClean="0"/>
              <a:t>barriers to health found</a:t>
            </a:r>
          </a:p>
          <a:p>
            <a:pPr>
              <a:spcBef>
                <a:spcPts val="0"/>
              </a:spcBef>
              <a:buNone/>
            </a:pPr>
            <a:r>
              <a:rPr lang="en-US" dirty="0" smtClean="0"/>
              <a:t>in their community,</a:t>
            </a:r>
          </a:p>
          <a:p>
            <a:pPr>
              <a:spcBef>
                <a:spcPts val="0"/>
              </a:spcBef>
              <a:buNone/>
            </a:pPr>
            <a:r>
              <a:rPr lang="en-US" dirty="0" smtClean="0"/>
              <a:t>such as a drop-in</a:t>
            </a:r>
          </a:p>
          <a:p>
            <a:pPr>
              <a:spcBef>
                <a:spcPts val="0"/>
              </a:spcBef>
              <a:buNone/>
            </a:pPr>
            <a:r>
              <a:rPr lang="en-US" dirty="0" smtClean="0"/>
              <a:t>wellness clinic with</a:t>
            </a:r>
          </a:p>
          <a:p>
            <a:pPr>
              <a:spcBef>
                <a:spcPts val="0"/>
              </a:spcBef>
              <a:buNone/>
            </a:pPr>
            <a:r>
              <a:rPr lang="en-US" dirty="0" smtClean="0"/>
              <a:t>bilingual services (asset) </a:t>
            </a:r>
          </a:p>
          <a:p>
            <a:pPr>
              <a:spcBef>
                <a:spcPts val="0"/>
              </a:spcBef>
              <a:buNone/>
            </a:pPr>
            <a:r>
              <a:rPr lang="en-US" dirty="0" smtClean="0"/>
              <a:t>or lack of sports fields or </a:t>
            </a:r>
          </a:p>
          <a:p>
            <a:pPr>
              <a:spcBef>
                <a:spcPts val="0"/>
              </a:spcBef>
              <a:buNone/>
            </a:pPr>
            <a:r>
              <a:rPr lang="en-US" dirty="0" smtClean="0"/>
              <a:t>bicycle lanes (barriers)</a:t>
            </a:r>
          </a:p>
        </p:txBody>
      </p:sp>
      <p:pic>
        <p:nvPicPr>
          <p:cNvPr id="5" name="Picture 4"/>
          <p:cNvPicPr/>
          <p:nvPr/>
        </p:nvPicPr>
        <p:blipFill>
          <a:blip r:embed="rId2" cstate="print"/>
          <a:srcRect l="25926" t="17062" r="2662" b="2671"/>
          <a:stretch>
            <a:fillRect/>
          </a:stretch>
        </p:blipFill>
        <p:spPr bwMode="auto">
          <a:xfrm>
            <a:off x="4343400" y="1752600"/>
            <a:ext cx="4572000" cy="4008836"/>
          </a:xfrm>
          <a:prstGeom prst="rect">
            <a:avLst/>
          </a:prstGeom>
          <a:noFill/>
          <a:ln w="19050">
            <a:solidFill>
              <a:schemeClr val="tx1"/>
            </a:solidFill>
            <a:miter lim="800000"/>
            <a:headEnd/>
            <a:tailEnd/>
          </a:ln>
        </p:spPr>
      </p:pic>
      <p:sp>
        <p:nvSpPr>
          <p:cNvPr id="1026" name="AutoShape 2"/>
          <p:cNvSpPr>
            <a:spLocks noChangeArrowheads="1"/>
          </p:cNvSpPr>
          <p:nvPr/>
        </p:nvSpPr>
        <p:spPr bwMode="auto">
          <a:xfrm>
            <a:off x="5867400" y="4800600"/>
            <a:ext cx="180975" cy="171450"/>
          </a:xfrm>
          <a:prstGeom prst="hexagon">
            <a:avLst>
              <a:gd name="adj" fmla="val 26389"/>
              <a:gd name="vf" fmla="val 115470"/>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7" name="AutoShape 3"/>
          <p:cNvSpPr>
            <a:spLocks noChangeArrowheads="1"/>
          </p:cNvSpPr>
          <p:nvPr/>
        </p:nvSpPr>
        <p:spPr bwMode="auto">
          <a:xfrm>
            <a:off x="6781800" y="3276600"/>
            <a:ext cx="180975" cy="171450"/>
          </a:xfrm>
          <a:prstGeom prst="hexagon">
            <a:avLst>
              <a:gd name="adj" fmla="val 26389"/>
              <a:gd name="vf" fmla="val 115470"/>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AutoShape 4"/>
          <p:cNvSpPr>
            <a:spLocks noChangeArrowheads="1"/>
          </p:cNvSpPr>
          <p:nvPr/>
        </p:nvSpPr>
        <p:spPr bwMode="auto">
          <a:xfrm>
            <a:off x="5867400" y="2438400"/>
            <a:ext cx="180975" cy="238125"/>
          </a:xfrm>
          <a:prstGeom prst="upArrow">
            <a:avLst>
              <a:gd name="adj1" fmla="val 50000"/>
              <a:gd name="adj2" fmla="val 32895"/>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9" name="AutoShape 5"/>
          <p:cNvSpPr>
            <a:spLocks noChangeArrowheads="1"/>
          </p:cNvSpPr>
          <p:nvPr/>
        </p:nvSpPr>
        <p:spPr bwMode="auto">
          <a:xfrm>
            <a:off x="6629400" y="5334000"/>
            <a:ext cx="180975" cy="238125"/>
          </a:xfrm>
          <a:prstGeom prst="upArrow">
            <a:avLst>
              <a:gd name="adj1" fmla="val 50000"/>
              <a:gd name="adj2" fmla="val 32895"/>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0" name="AutoShape 6"/>
          <p:cNvSpPr>
            <a:spLocks noChangeArrowheads="1"/>
          </p:cNvSpPr>
          <p:nvPr/>
        </p:nvSpPr>
        <p:spPr bwMode="auto">
          <a:xfrm>
            <a:off x="8153400" y="4114800"/>
            <a:ext cx="180975" cy="238125"/>
          </a:xfrm>
          <a:prstGeom prst="upArrow">
            <a:avLst>
              <a:gd name="adj1" fmla="val 50000"/>
              <a:gd name="adj2" fmla="val 32895"/>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b="1" dirty="0" smtClean="0"/>
              <a:t>Unit Three:</a:t>
            </a:r>
            <a:br>
              <a:rPr lang="en-US" b="1" dirty="0" smtClean="0"/>
            </a:br>
            <a:r>
              <a:rPr lang="en-US" b="1" dirty="0" smtClean="0"/>
              <a:t>Health and Social Advocacy</a:t>
            </a:r>
            <a:endParaRPr lang="en-US" b="1" dirty="0"/>
          </a:p>
        </p:txBody>
      </p:sp>
      <p:sp>
        <p:nvSpPr>
          <p:cNvPr id="3" name="Content Placeholder 2"/>
          <p:cNvSpPr>
            <a:spLocks noGrp="1"/>
          </p:cNvSpPr>
          <p:nvPr>
            <p:ph idx="1"/>
          </p:nvPr>
        </p:nvSpPr>
        <p:spPr>
          <a:xfrm>
            <a:off x="152400" y="1752601"/>
            <a:ext cx="8686800" cy="1143000"/>
          </a:xfrm>
        </p:spPr>
        <p:txBody>
          <a:bodyPr rtlCol="0">
            <a:normAutofit/>
          </a:bodyPr>
          <a:lstStyle/>
          <a:p>
            <a:pPr algn="ctr" fontAlgn="auto">
              <a:lnSpc>
                <a:spcPct val="120000"/>
              </a:lnSpc>
              <a:spcAft>
                <a:spcPts val="0"/>
              </a:spcAft>
              <a:buNone/>
              <a:defRPr/>
            </a:pPr>
            <a:r>
              <a:rPr lang="en-US" sz="2800" dirty="0" smtClean="0"/>
              <a:t>Students define and develop advocacy projects to enhance the health of their communities</a:t>
            </a:r>
            <a:endParaRPr lang="en-US" sz="2800" dirty="0"/>
          </a:p>
        </p:txBody>
      </p:sp>
      <p:pic>
        <p:nvPicPr>
          <p:cNvPr id="5" name="Picture 2" descr="\\171.65.52.44\winkleby_group\SMYSP\pictures\summerResidentialProgram\smysp2010\timDang\IMG_5702.JPG"/>
          <p:cNvPicPr>
            <a:picLocks noChangeAspect="1" noChangeArrowheads="1"/>
          </p:cNvPicPr>
          <p:nvPr/>
        </p:nvPicPr>
        <p:blipFill>
          <a:blip r:embed="rId2" cstate="print"/>
          <a:srcRect/>
          <a:stretch>
            <a:fillRect/>
          </a:stretch>
        </p:blipFill>
        <p:spPr bwMode="auto">
          <a:xfrm>
            <a:off x="2438400" y="2971800"/>
            <a:ext cx="4069080" cy="305181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Advocacy Continuum</a:t>
            </a:r>
            <a:endParaRPr lang="en-US" dirty="0"/>
          </a:p>
        </p:txBody>
      </p:sp>
      <p:sp>
        <p:nvSpPr>
          <p:cNvPr id="3" name="Content Placeholder 2"/>
          <p:cNvSpPr>
            <a:spLocks noGrp="1"/>
          </p:cNvSpPr>
          <p:nvPr>
            <p:ph idx="1"/>
          </p:nvPr>
        </p:nvSpPr>
        <p:spPr>
          <a:xfrm>
            <a:off x="685800" y="2286000"/>
            <a:ext cx="7772400" cy="4114800"/>
          </a:xfrm>
        </p:spPr>
        <p:txBody>
          <a:bodyPr/>
          <a:lstStyle/>
          <a:p>
            <a:pPr>
              <a:buNone/>
            </a:pPr>
            <a:r>
              <a:rPr lang="en-US" sz="1400" dirty="0" smtClean="0"/>
              <a:t>Level: 		</a:t>
            </a:r>
            <a:r>
              <a:rPr lang="en-US" sz="1400" b="1" i="1" dirty="0" smtClean="0"/>
              <a:t>Individual</a:t>
            </a:r>
          </a:p>
          <a:p>
            <a:pPr>
              <a:buNone/>
            </a:pPr>
            <a:r>
              <a:rPr lang="en-US" sz="1400" dirty="0" smtClean="0"/>
              <a:t>Definition: 		Action that benefits yourself or a single person.</a:t>
            </a:r>
          </a:p>
          <a:p>
            <a:pPr>
              <a:buNone/>
            </a:pPr>
            <a:r>
              <a:rPr lang="en-US" sz="1400" dirty="0" smtClean="0"/>
              <a:t>Example:		One student exercises independently after school. </a:t>
            </a:r>
          </a:p>
          <a:p>
            <a:pPr>
              <a:buNone/>
            </a:pPr>
            <a:r>
              <a:rPr lang="en-US" sz="1400" dirty="0" smtClean="0"/>
              <a:t>   </a:t>
            </a:r>
          </a:p>
          <a:p>
            <a:pPr>
              <a:buNone/>
            </a:pPr>
            <a:r>
              <a:rPr lang="en-US" sz="1400" dirty="0" smtClean="0"/>
              <a:t>Level: 		</a:t>
            </a:r>
            <a:r>
              <a:rPr lang="en-US" sz="1400" b="1" i="1" dirty="0" smtClean="0"/>
              <a:t>Service</a:t>
            </a:r>
          </a:p>
          <a:p>
            <a:pPr>
              <a:buNone/>
            </a:pPr>
            <a:r>
              <a:rPr lang="en-US" sz="1400" dirty="0" smtClean="0"/>
              <a:t>Definition: 		Action that benefits a small group.</a:t>
            </a:r>
          </a:p>
          <a:p>
            <a:pPr>
              <a:buNone/>
            </a:pPr>
            <a:r>
              <a:rPr lang="en-US" sz="1400" dirty="0" smtClean="0"/>
              <a:t>Example:		A consortium of high schools provides free intramural athletic programs for all 		interested students.</a:t>
            </a:r>
          </a:p>
          <a:p>
            <a:pPr>
              <a:buNone/>
            </a:pPr>
            <a:r>
              <a:rPr lang="en-US" sz="1400" dirty="0" smtClean="0"/>
              <a:t> </a:t>
            </a:r>
          </a:p>
          <a:p>
            <a:pPr>
              <a:buNone/>
            </a:pPr>
            <a:r>
              <a:rPr lang="en-US" sz="1400" dirty="0" smtClean="0"/>
              <a:t>Level: 		</a:t>
            </a:r>
            <a:r>
              <a:rPr lang="en-US" sz="1400" b="1" i="1" dirty="0" smtClean="0"/>
              <a:t>Activism</a:t>
            </a:r>
          </a:p>
          <a:p>
            <a:pPr>
              <a:buNone/>
            </a:pPr>
            <a:r>
              <a:rPr lang="en-US" sz="1400" dirty="0" smtClean="0"/>
              <a:t>Definition: 		Sustainable action that benefits a large group of people.</a:t>
            </a:r>
          </a:p>
          <a:p>
            <a:pPr>
              <a:buNone/>
            </a:pPr>
            <a:r>
              <a:rPr lang="en-US" sz="1400" dirty="0" smtClean="0"/>
              <a:t>Example:		State laws require schools to integrate physical activity breaks into regular 			academic schedules, such as 5 minute breaks to stretch and walk at the 			start of each class.  Instructors are held accountable by school administration to 		enforce these regulations.</a:t>
            </a:r>
          </a:p>
          <a:p>
            <a:endParaRPr lang="en-US" dirty="0"/>
          </a:p>
        </p:txBody>
      </p:sp>
      <p:sp>
        <p:nvSpPr>
          <p:cNvPr id="4" name="TextBox 3"/>
          <p:cNvSpPr txBox="1"/>
          <p:nvPr/>
        </p:nvSpPr>
        <p:spPr>
          <a:xfrm>
            <a:off x="152400" y="1676400"/>
            <a:ext cx="8763000" cy="492443"/>
          </a:xfrm>
          <a:prstGeom prst="rect">
            <a:avLst/>
          </a:prstGeom>
          <a:noFill/>
        </p:spPr>
        <p:txBody>
          <a:bodyPr wrap="square" rtlCol="0">
            <a:spAutoFit/>
          </a:bodyPr>
          <a:lstStyle/>
          <a:p>
            <a:pPr algn="l"/>
            <a:r>
              <a:rPr lang="en-US" sz="2600" dirty="0" smtClean="0"/>
              <a:t>Students implement projects at each of three levels of advocacy</a:t>
            </a:r>
            <a:endParaRPr lang="en-US" sz="2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Sample Health Advocacy Project</a:t>
            </a:r>
            <a:endParaRPr lang="en-US" b="1" dirty="0"/>
          </a:p>
        </p:txBody>
      </p:sp>
      <p:sp>
        <p:nvSpPr>
          <p:cNvPr id="3" name="TextBox 2"/>
          <p:cNvSpPr txBox="1"/>
          <p:nvPr/>
        </p:nvSpPr>
        <p:spPr>
          <a:xfrm>
            <a:off x="152400" y="1600200"/>
            <a:ext cx="8686800" cy="5016758"/>
          </a:xfrm>
          <a:prstGeom prst="rect">
            <a:avLst/>
          </a:prstGeom>
          <a:noFill/>
        </p:spPr>
        <p:txBody>
          <a:bodyPr wrap="square" rtlCol="0">
            <a:spAutoFit/>
          </a:bodyPr>
          <a:lstStyle/>
          <a:p>
            <a:pPr algn="l"/>
            <a:r>
              <a:rPr lang="en-US" sz="2000" b="1" dirty="0" smtClean="0"/>
              <a:t>Health Issue: </a:t>
            </a:r>
            <a:r>
              <a:rPr lang="en-US" sz="2000" dirty="0" smtClean="0"/>
              <a:t>	Toxic effects of </a:t>
            </a:r>
            <a:r>
              <a:rPr lang="en-US" sz="2000" dirty="0" err="1" smtClean="0"/>
              <a:t>Bisphenol</a:t>
            </a:r>
            <a:r>
              <a:rPr lang="en-US" sz="2000" dirty="0" smtClean="0"/>
              <a:t> A in commercial products</a:t>
            </a:r>
          </a:p>
          <a:p>
            <a:pPr algn="l"/>
            <a:r>
              <a:rPr lang="en-US" sz="2000" b="1" dirty="0" smtClean="0"/>
              <a:t>Individual:</a:t>
            </a:r>
            <a:r>
              <a:rPr lang="en-US" sz="2000" dirty="0" smtClean="0"/>
              <a:t>	Developed an educational presentation about the potential health 		effects of carcinogenic chemicals found in plastic water bottles 		and encouraged students and parents attending an afterschool 			seminar to use reusable alternatives, such as aluminum, glass, or 		chemical-free bottles.</a:t>
            </a:r>
          </a:p>
          <a:p>
            <a:pPr algn="l"/>
            <a:r>
              <a:rPr lang="en-US" sz="2000" b="1" dirty="0" smtClean="0"/>
              <a:t>Service:</a:t>
            </a:r>
            <a:r>
              <a:rPr lang="en-US" sz="2000" dirty="0" smtClean="0"/>
              <a:t>		Requested that his high school provide tap water sources, such as 		(chemical-free) large coolers used at sporting events, to make this 		option feasible for students and visitors.  </a:t>
            </a:r>
          </a:p>
          <a:p>
            <a:pPr algn="l"/>
            <a:r>
              <a:rPr lang="en-US" sz="2000" b="1" dirty="0" smtClean="0"/>
              <a:t>Activism:</a:t>
            </a:r>
            <a:r>
              <a:rPr lang="en-US" sz="2000" dirty="0" smtClean="0"/>
              <a:t>	Urged school administrators to pledge to only use chemical-free 		water bottles when necessary, with the hope that action taken at 		his school will serve as a springboard for broader-reaching 			regulations whereby all schools district-wide will be required to 		limit plastic water bottle sales to those without chemicals, and to 		promote tap water use by funding public coolers.</a:t>
            </a:r>
          </a:p>
          <a:p>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Curriculum Delivery</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 of Curriculum</a:t>
            </a:r>
            <a:endParaRPr lang="en-US" b="1" dirty="0"/>
          </a:p>
        </p:txBody>
      </p:sp>
      <p:sp>
        <p:nvSpPr>
          <p:cNvPr id="3" name="Content Placeholder 2"/>
          <p:cNvSpPr>
            <a:spLocks noGrp="1"/>
          </p:cNvSpPr>
          <p:nvPr>
            <p:ph idx="1"/>
          </p:nvPr>
        </p:nvSpPr>
        <p:spPr>
          <a:xfrm>
            <a:off x="533400" y="1600200"/>
            <a:ext cx="8229600" cy="4724400"/>
          </a:xfrm>
        </p:spPr>
        <p:txBody>
          <a:bodyPr/>
          <a:lstStyle/>
          <a:p>
            <a:r>
              <a:rPr lang="en-US" sz="2800" dirty="0" smtClean="0"/>
              <a:t>Academic enrichment classes</a:t>
            </a:r>
          </a:p>
          <a:p>
            <a:pPr lvl="1"/>
            <a:r>
              <a:rPr lang="en-US" sz="2400" dirty="0" smtClean="0"/>
              <a:t>Traditional high school</a:t>
            </a:r>
          </a:p>
          <a:p>
            <a:pPr lvl="1"/>
            <a:r>
              <a:rPr lang="en-US" sz="2400" dirty="0" smtClean="0"/>
              <a:t>Low-income, predominantly Latino, urban</a:t>
            </a:r>
          </a:p>
          <a:p>
            <a:pPr lvl="1"/>
            <a:r>
              <a:rPr lang="en-US" sz="2400" dirty="0" smtClean="0">
                <a:ea typeface="ＭＳ Ｐゴシック" pitchFamily="33" charset="-128"/>
                <a:cs typeface="ＭＳ Ｐゴシック" pitchFamily="33" charset="-128"/>
              </a:rPr>
              <a:t>44 students, daily classes for one academic unit (8 weeks)</a:t>
            </a:r>
          </a:p>
          <a:p>
            <a:pPr lvl="1"/>
            <a:r>
              <a:rPr lang="en-US" sz="2400" dirty="0" smtClean="0">
                <a:ea typeface="ＭＳ Ｐゴシック" pitchFamily="33" charset="-128"/>
              </a:rPr>
              <a:t>Evaluation complete</a:t>
            </a:r>
            <a:endParaRPr lang="en-US" sz="2400" dirty="0" smtClean="0"/>
          </a:p>
          <a:p>
            <a:r>
              <a:rPr lang="en-US" sz="2800" dirty="0" smtClean="0"/>
              <a:t>Health classes</a:t>
            </a:r>
          </a:p>
          <a:p>
            <a:pPr lvl="1"/>
            <a:r>
              <a:rPr lang="en-US" sz="2400" dirty="0" smtClean="0"/>
              <a:t>Health-themed charter school</a:t>
            </a:r>
          </a:p>
          <a:p>
            <a:pPr lvl="1"/>
            <a:r>
              <a:rPr lang="en-US" sz="2400" dirty="0" smtClean="0"/>
              <a:t>Low-income, predominantly Latino, semi-rural</a:t>
            </a:r>
          </a:p>
          <a:p>
            <a:pPr lvl="1"/>
            <a:r>
              <a:rPr lang="en-US" sz="2400" dirty="0" smtClean="0"/>
              <a:t>66 students, weekly classes throughout academic year</a:t>
            </a:r>
          </a:p>
          <a:p>
            <a:pPr lvl="1"/>
            <a:r>
              <a:rPr lang="en-US" sz="2400" dirty="0" smtClean="0">
                <a:ea typeface="ＭＳ Ｐゴシック" pitchFamily="33" charset="-128"/>
              </a:rPr>
              <a:t>Evaluation complete</a:t>
            </a:r>
            <a:endParaRPr lang="en-US" sz="24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28600"/>
            <a:ext cx="8229600" cy="1143000"/>
          </a:xfrm>
        </p:spPr>
        <p:txBody>
          <a:bodyPr/>
          <a:lstStyle/>
          <a:p>
            <a:r>
              <a:rPr lang="en-US" b="1" dirty="0" smtClean="0">
                <a:ea typeface="ＭＳ Ｐゴシック" pitchFamily="33" charset="-128"/>
                <a:cs typeface="ＭＳ Ｐゴシック" pitchFamily="33" charset="-128"/>
              </a:rPr>
              <a:t>Pilot: Survey Results</a:t>
            </a:r>
          </a:p>
        </p:txBody>
      </p:sp>
      <p:graphicFrame>
        <p:nvGraphicFramePr>
          <p:cNvPr id="4" name="Table 3"/>
          <p:cNvGraphicFramePr>
            <a:graphicFrameLocks noGrp="1"/>
          </p:cNvGraphicFramePr>
          <p:nvPr/>
        </p:nvGraphicFramePr>
        <p:xfrm>
          <a:off x="228601" y="1642747"/>
          <a:ext cx="8762999" cy="5139053"/>
        </p:xfrm>
        <a:graphic>
          <a:graphicData uri="http://schemas.openxmlformats.org/drawingml/2006/table">
            <a:tbl>
              <a:tblPr firstRow="1" bandRow="1">
                <a:tableStyleId>{D7AC3CCA-C797-4891-BE02-D94E43425B78}</a:tableStyleId>
              </a:tblPr>
              <a:tblGrid>
                <a:gridCol w="4303259"/>
                <a:gridCol w="1408339"/>
                <a:gridCol w="1486580"/>
                <a:gridCol w="1564821"/>
              </a:tblGrid>
              <a:tr h="641231">
                <a:tc>
                  <a:txBody>
                    <a:bodyPr/>
                    <a:lstStyle/>
                    <a:p>
                      <a:pPr algn="ctr"/>
                      <a:r>
                        <a:rPr lang="en-US" sz="2400" dirty="0" smtClean="0"/>
                        <a:t>Survey</a:t>
                      </a:r>
                      <a:r>
                        <a:rPr lang="en-US" sz="2400" baseline="0" dirty="0" smtClean="0"/>
                        <a:t> Question</a:t>
                      </a:r>
                      <a:endParaRPr lang="en-US" sz="2400" b="1" dirty="0">
                        <a:solidFill>
                          <a:schemeClr val="tx1"/>
                        </a:solidFill>
                        <a:latin typeface="+mj-lt"/>
                      </a:endParaRPr>
                    </a:p>
                  </a:txBody>
                  <a:tcPr/>
                </a:tc>
                <a:tc>
                  <a:txBody>
                    <a:bodyPr/>
                    <a:lstStyle/>
                    <a:p>
                      <a:pPr algn="ctr"/>
                      <a:r>
                        <a:rPr lang="en-US" sz="2400" dirty="0" smtClean="0"/>
                        <a:t>Baseline </a:t>
                      </a:r>
                      <a:endParaRPr lang="en-US" sz="2400" dirty="0" smtClean="0">
                        <a:solidFill>
                          <a:schemeClr val="tx1"/>
                        </a:solidFill>
                        <a:latin typeface="+mj-lt"/>
                      </a:endParaRPr>
                    </a:p>
                  </a:txBody>
                  <a:tcPr/>
                </a:tc>
                <a:tc>
                  <a:txBody>
                    <a:bodyPr/>
                    <a:lstStyle/>
                    <a:p>
                      <a:pPr algn="ctr"/>
                      <a:r>
                        <a:rPr lang="en-US" sz="2400" dirty="0" smtClean="0"/>
                        <a:t>Post</a:t>
                      </a:r>
                      <a:endParaRPr lang="en-US" sz="2400" dirty="0" smtClean="0">
                        <a:solidFill>
                          <a:schemeClr val="tx1"/>
                        </a:solidFill>
                        <a:latin typeface="+mj-lt"/>
                      </a:endParaRPr>
                    </a:p>
                  </a:txBody>
                  <a:tcPr/>
                </a:tc>
                <a:tc>
                  <a:txBody>
                    <a:bodyPr/>
                    <a:lstStyle/>
                    <a:p>
                      <a:pPr algn="ctr"/>
                      <a:r>
                        <a:rPr lang="en-US" sz="2400" dirty="0" err="1" smtClean="0"/>
                        <a:t>Pvalue</a:t>
                      </a:r>
                      <a:endParaRPr lang="en-US" sz="2400" b="1" dirty="0">
                        <a:solidFill>
                          <a:schemeClr val="tx1"/>
                        </a:solidFill>
                        <a:latin typeface="+mj-lt"/>
                      </a:endParaRPr>
                    </a:p>
                  </a:txBody>
                  <a:tcPr/>
                </a:tc>
              </a:tr>
              <a:tr h="714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 am knowledgeable about public health</a:t>
                      </a:r>
                    </a:p>
                    <a:p>
                      <a:endParaRPr lang="en-US" sz="1800" dirty="0">
                        <a:solidFill>
                          <a:schemeClr val="tx1"/>
                        </a:solidFill>
                        <a:latin typeface="+mj-lt"/>
                      </a:endParaRPr>
                    </a:p>
                  </a:txBody>
                  <a:tcPr/>
                </a:tc>
                <a:tc>
                  <a:txBody>
                    <a:bodyPr/>
                    <a:lstStyle/>
                    <a:p>
                      <a:pPr algn="ctr"/>
                      <a:r>
                        <a:rPr lang="en-US" sz="2400" dirty="0" smtClean="0"/>
                        <a:t>70%</a:t>
                      </a:r>
                      <a:endParaRPr lang="en-US" sz="2400" dirty="0">
                        <a:solidFill>
                          <a:schemeClr val="tx1"/>
                        </a:solidFill>
                        <a:latin typeface="+mj-lt"/>
                      </a:endParaRPr>
                    </a:p>
                  </a:txBody>
                  <a:tcPr/>
                </a:tc>
                <a:tc>
                  <a:txBody>
                    <a:bodyPr/>
                    <a:lstStyle/>
                    <a:p>
                      <a:pPr algn="ctr"/>
                      <a:r>
                        <a:rPr lang="en-US" sz="2400" dirty="0" smtClean="0"/>
                        <a:t>93%</a:t>
                      </a:r>
                      <a:endParaRPr lang="en-US" sz="2400" dirty="0">
                        <a:solidFill>
                          <a:schemeClr val="tx1"/>
                        </a:solidFill>
                        <a:latin typeface="+mj-lt"/>
                      </a:endParaRPr>
                    </a:p>
                  </a:txBody>
                  <a:tcPr/>
                </a:tc>
                <a:tc>
                  <a:txBody>
                    <a:bodyPr/>
                    <a:lstStyle/>
                    <a:p>
                      <a:pPr algn="ctr"/>
                      <a:r>
                        <a:rPr lang="en-US" sz="2400" dirty="0" smtClean="0"/>
                        <a:t>.001</a:t>
                      </a:r>
                      <a:endParaRPr lang="en-US" sz="2400" b="1" dirty="0">
                        <a:solidFill>
                          <a:schemeClr val="tx1"/>
                        </a:solidFill>
                        <a:latin typeface="+mj-lt"/>
                      </a:endParaRPr>
                    </a:p>
                  </a:txBody>
                  <a:tcPr/>
                </a:tc>
              </a:tr>
              <a:tr h="921104">
                <a:tc>
                  <a:txBody>
                    <a:bodyPr/>
                    <a:lstStyle/>
                    <a:p>
                      <a:r>
                        <a:rPr lang="en-US" sz="1800" dirty="0" smtClean="0"/>
                        <a:t>I am confident I can help improve the</a:t>
                      </a:r>
                      <a:r>
                        <a:rPr lang="en-US" sz="1800" baseline="0" dirty="0" smtClean="0"/>
                        <a:t> health of my community</a:t>
                      </a:r>
                      <a:endParaRPr lang="en-US" sz="1800" dirty="0">
                        <a:solidFill>
                          <a:schemeClr val="tx1"/>
                        </a:solidFill>
                        <a:latin typeface="+mj-lt"/>
                      </a:endParaRPr>
                    </a:p>
                  </a:txBody>
                  <a:tcPr/>
                </a:tc>
                <a:tc>
                  <a:txBody>
                    <a:bodyPr/>
                    <a:lstStyle/>
                    <a:p>
                      <a:pPr algn="ctr"/>
                      <a:r>
                        <a:rPr lang="en-US" sz="2400" dirty="0" smtClean="0"/>
                        <a:t>34%</a:t>
                      </a:r>
                      <a:endParaRPr lang="en-US" sz="2400" dirty="0">
                        <a:solidFill>
                          <a:schemeClr val="tx1"/>
                        </a:solidFill>
                        <a:latin typeface="+mj-lt"/>
                      </a:endParaRPr>
                    </a:p>
                  </a:txBody>
                  <a:tcPr/>
                </a:tc>
                <a:tc>
                  <a:txBody>
                    <a:bodyPr/>
                    <a:lstStyle/>
                    <a:p>
                      <a:pPr algn="ctr"/>
                      <a:r>
                        <a:rPr lang="en-US" sz="2400" dirty="0" smtClean="0"/>
                        <a:t>73%</a:t>
                      </a:r>
                      <a:endParaRPr lang="en-US" sz="2400" dirty="0">
                        <a:solidFill>
                          <a:schemeClr val="tx1"/>
                        </a:solidFill>
                        <a:latin typeface="+mj-lt"/>
                      </a:endParaRPr>
                    </a:p>
                  </a:txBody>
                  <a:tcPr/>
                </a:tc>
                <a:tc>
                  <a:txBody>
                    <a:bodyPr/>
                    <a:lstStyle/>
                    <a:p>
                      <a:pPr algn="ctr"/>
                      <a:r>
                        <a:rPr lang="en-US" sz="2400" dirty="0" smtClean="0"/>
                        <a:t>&lt;.0001</a:t>
                      </a:r>
                      <a:endParaRPr lang="en-US" sz="2400" b="1" dirty="0">
                        <a:solidFill>
                          <a:schemeClr val="tx1"/>
                        </a:solidFill>
                        <a:latin typeface="+mj-lt"/>
                      </a:endParaRPr>
                    </a:p>
                  </a:txBody>
                  <a:tcPr/>
                </a:tc>
              </a:tr>
              <a:tr h="921104">
                <a:tc>
                  <a:txBody>
                    <a:bodyPr/>
                    <a:lstStyle/>
                    <a:p>
                      <a:r>
                        <a:rPr lang="en-US" sz="1800" dirty="0" smtClean="0"/>
                        <a:t>I can</a:t>
                      </a:r>
                      <a:r>
                        <a:rPr lang="en-US" sz="1800" baseline="0" dirty="0" smtClean="0"/>
                        <a:t> explain how different aspects of my community can influence health</a:t>
                      </a:r>
                      <a:endParaRPr lang="en-US" sz="1800" dirty="0">
                        <a:solidFill>
                          <a:schemeClr val="tx1"/>
                        </a:solidFill>
                        <a:latin typeface="+mj-lt"/>
                      </a:endParaRPr>
                    </a:p>
                  </a:txBody>
                  <a:tcPr/>
                </a:tc>
                <a:tc>
                  <a:txBody>
                    <a:bodyPr/>
                    <a:lstStyle/>
                    <a:p>
                      <a:pPr algn="ctr"/>
                      <a:r>
                        <a:rPr lang="en-US" sz="2400" dirty="0" smtClean="0"/>
                        <a:t>36%</a:t>
                      </a:r>
                      <a:endParaRPr lang="en-US" sz="2400" dirty="0">
                        <a:solidFill>
                          <a:schemeClr val="tx1"/>
                        </a:solidFill>
                        <a:latin typeface="+mj-lt"/>
                      </a:endParaRPr>
                    </a:p>
                  </a:txBody>
                  <a:tcPr/>
                </a:tc>
                <a:tc>
                  <a:txBody>
                    <a:bodyPr/>
                    <a:lstStyle/>
                    <a:p>
                      <a:pPr algn="ctr"/>
                      <a:r>
                        <a:rPr lang="en-US" sz="2400" dirty="0" smtClean="0"/>
                        <a:t>73%</a:t>
                      </a:r>
                      <a:endParaRPr lang="en-US" sz="2400" dirty="0">
                        <a:solidFill>
                          <a:schemeClr val="tx1"/>
                        </a:solidFill>
                        <a:latin typeface="+mj-lt"/>
                      </a:endParaRPr>
                    </a:p>
                  </a:txBody>
                  <a:tcPr/>
                </a:tc>
                <a:tc>
                  <a:txBody>
                    <a:bodyPr/>
                    <a:lstStyle/>
                    <a:p>
                      <a:pPr algn="ctr"/>
                      <a:r>
                        <a:rPr lang="en-US" sz="2400" dirty="0" smtClean="0"/>
                        <a:t>&lt;.0001</a:t>
                      </a:r>
                      <a:endParaRPr lang="en-US" sz="2400" b="1" kern="1200" dirty="0">
                        <a:solidFill>
                          <a:schemeClr val="tx1"/>
                        </a:solidFill>
                        <a:latin typeface="+mn-lt"/>
                        <a:ea typeface="+mn-ea"/>
                        <a:cs typeface="+mn-cs"/>
                      </a:endParaRPr>
                    </a:p>
                  </a:txBody>
                  <a:tcPr/>
                </a:tc>
              </a:tr>
              <a:tr h="1020300">
                <a:tc>
                  <a:txBody>
                    <a:bodyPr/>
                    <a:lstStyle/>
                    <a:p>
                      <a:r>
                        <a:rPr lang="en-US" sz="1800" dirty="0" smtClean="0"/>
                        <a:t>I know</a:t>
                      </a:r>
                      <a:r>
                        <a:rPr lang="en-US" sz="1800" baseline="0" dirty="0" smtClean="0"/>
                        <a:t> how to create awareness and advocate for change to address health issues</a:t>
                      </a:r>
                      <a:endParaRPr lang="en-US" sz="1800" dirty="0">
                        <a:solidFill>
                          <a:schemeClr val="tx1"/>
                        </a:solidFill>
                        <a:latin typeface="+mj-lt"/>
                      </a:endParaRPr>
                    </a:p>
                  </a:txBody>
                  <a:tcPr/>
                </a:tc>
                <a:tc>
                  <a:txBody>
                    <a:bodyPr/>
                    <a:lstStyle/>
                    <a:p>
                      <a:pPr algn="ctr"/>
                      <a:r>
                        <a:rPr lang="en-US" sz="2400" dirty="0" smtClean="0"/>
                        <a:t>23%</a:t>
                      </a:r>
                      <a:endParaRPr lang="en-US" sz="2400" dirty="0">
                        <a:solidFill>
                          <a:schemeClr val="tx1"/>
                        </a:solidFill>
                        <a:latin typeface="+mj-lt"/>
                      </a:endParaRPr>
                    </a:p>
                  </a:txBody>
                  <a:tcPr/>
                </a:tc>
                <a:tc>
                  <a:txBody>
                    <a:bodyPr/>
                    <a:lstStyle/>
                    <a:p>
                      <a:pPr algn="ctr"/>
                      <a:r>
                        <a:rPr lang="en-US" sz="2400" dirty="0" smtClean="0"/>
                        <a:t>68%</a:t>
                      </a:r>
                      <a:endParaRPr lang="en-US" sz="2400" dirty="0">
                        <a:solidFill>
                          <a:schemeClr val="tx1"/>
                        </a:solidFill>
                        <a:latin typeface="+mj-lt"/>
                      </a:endParaRPr>
                    </a:p>
                  </a:txBody>
                  <a:tcPr/>
                </a:tc>
                <a:tc>
                  <a:txBody>
                    <a:bodyPr/>
                    <a:lstStyle/>
                    <a:p>
                      <a:pPr algn="ctr"/>
                      <a:r>
                        <a:rPr lang="en-US" sz="2400" dirty="0" smtClean="0"/>
                        <a:t>&lt;.0001</a:t>
                      </a:r>
                      <a:endParaRPr lang="en-US" sz="2400" b="1" kern="1200" dirty="0">
                        <a:solidFill>
                          <a:schemeClr val="tx1"/>
                        </a:solidFill>
                        <a:latin typeface="+mn-lt"/>
                        <a:ea typeface="+mn-ea"/>
                        <a:cs typeface="+mn-cs"/>
                      </a:endParaRPr>
                    </a:p>
                  </a:txBody>
                  <a:tcPr/>
                </a:tc>
              </a:tr>
              <a:tr h="921104">
                <a:tc>
                  <a:txBody>
                    <a:bodyPr/>
                    <a:lstStyle/>
                    <a:p>
                      <a:r>
                        <a:rPr lang="en-US" sz="1800" dirty="0" smtClean="0"/>
                        <a:t>I know how to identify goods and services in my community that</a:t>
                      </a:r>
                      <a:r>
                        <a:rPr lang="en-US" sz="1800" baseline="0" dirty="0" smtClean="0"/>
                        <a:t> may affect health</a:t>
                      </a:r>
                      <a:endParaRPr lang="en-US" sz="1800" dirty="0">
                        <a:solidFill>
                          <a:schemeClr val="tx1"/>
                        </a:solidFill>
                        <a:latin typeface="+mj-lt"/>
                      </a:endParaRPr>
                    </a:p>
                  </a:txBody>
                  <a:tcPr/>
                </a:tc>
                <a:tc>
                  <a:txBody>
                    <a:bodyPr/>
                    <a:lstStyle/>
                    <a:p>
                      <a:pPr algn="ctr"/>
                      <a:r>
                        <a:rPr lang="en-US" sz="2400" dirty="0" smtClean="0"/>
                        <a:t>41%</a:t>
                      </a:r>
                      <a:endParaRPr lang="en-US" sz="2400" dirty="0">
                        <a:solidFill>
                          <a:schemeClr val="tx1"/>
                        </a:solidFill>
                        <a:latin typeface="+mj-lt"/>
                      </a:endParaRPr>
                    </a:p>
                  </a:txBody>
                  <a:tcPr/>
                </a:tc>
                <a:tc>
                  <a:txBody>
                    <a:bodyPr/>
                    <a:lstStyle/>
                    <a:p>
                      <a:pPr algn="ctr"/>
                      <a:r>
                        <a:rPr lang="en-US" sz="2400" dirty="0" smtClean="0"/>
                        <a:t>91%</a:t>
                      </a:r>
                      <a:endParaRPr lang="en-US" sz="2400" dirty="0">
                        <a:solidFill>
                          <a:schemeClr val="tx1"/>
                        </a:solidFill>
                        <a:latin typeface="+mj-lt"/>
                      </a:endParaRPr>
                    </a:p>
                  </a:txBody>
                  <a:tcPr/>
                </a:tc>
                <a:tc>
                  <a:txBody>
                    <a:bodyPr/>
                    <a:lstStyle/>
                    <a:p>
                      <a:pPr algn="ctr"/>
                      <a:r>
                        <a:rPr lang="en-US" sz="2400" dirty="0" smtClean="0"/>
                        <a:t>&lt;.0001</a:t>
                      </a:r>
                      <a:endParaRPr lang="en-US" sz="2400" b="1" kern="1200" dirty="0">
                        <a:solidFill>
                          <a:schemeClr val="tx1"/>
                        </a:solidFill>
                        <a:latin typeface="+mn-lt"/>
                        <a:ea typeface="+mn-ea"/>
                        <a:cs typeface="+mn-cs"/>
                      </a:endParaRPr>
                    </a:p>
                  </a:txBody>
                  <a:tcPr/>
                </a:tc>
              </a:tr>
            </a:tbl>
          </a:graphicData>
        </a:graphic>
      </p:graphicFrame>
      <p:sp>
        <p:nvSpPr>
          <p:cNvPr id="5" name="Line 9"/>
          <p:cNvSpPr>
            <a:spLocks noChangeShapeType="1"/>
          </p:cNvSpPr>
          <p:nvPr/>
        </p:nvSpPr>
        <p:spPr bwMode="auto">
          <a:xfrm>
            <a:off x="0" y="1524000"/>
            <a:ext cx="9144000" cy="0"/>
          </a:xfrm>
          <a:prstGeom prst="line">
            <a:avLst/>
          </a:prstGeom>
          <a:noFill/>
          <a:ln w="57150">
            <a:solidFill>
              <a:srgbClr val="A50021"/>
            </a:solidFill>
            <a:round/>
            <a:headEnd/>
            <a:tailEnd/>
          </a:ln>
          <a:effectLst/>
        </p:spPr>
        <p:txBody>
          <a:bodyPr/>
          <a:lstStyle/>
          <a:p>
            <a:pPr>
              <a:defRPr/>
            </a:pPr>
            <a:endParaRPr lang="en-US" dirty="0">
              <a:latin typeface="Times" pitchFamily="-112"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Agenda</a:t>
            </a:r>
            <a:endParaRPr lang="en-US" b="1" dirty="0"/>
          </a:p>
        </p:txBody>
      </p:sp>
      <p:sp>
        <p:nvSpPr>
          <p:cNvPr id="5" name="Content Placeholder 4"/>
          <p:cNvSpPr>
            <a:spLocks noGrp="1"/>
          </p:cNvSpPr>
          <p:nvPr>
            <p:ph idx="1"/>
          </p:nvPr>
        </p:nvSpPr>
        <p:spPr/>
        <p:txBody>
          <a:bodyPr/>
          <a:lstStyle/>
          <a:p>
            <a:r>
              <a:rPr lang="en-US" dirty="0" smtClean="0"/>
              <a:t>Background</a:t>
            </a:r>
          </a:p>
          <a:p>
            <a:r>
              <a:rPr lang="en-US" dirty="0" smtClean="0"/>
              <a:t>Curriculum Overview</a:t>
            </a:r>
          </a:p>
          <a:p>
            <a:r>
              <a:rPr lang="en-US" dirty="0" smtClean="0"/>
              <a:t>Curriculum Delivery</a:t>
            </a:r>
          </a:p>
          <a:p>
            <a:pPr lvl="1"/>
            <a:r>
              <a:rPr lang="en-US" dirty="0" smtClean="0"/>
              <a:t>Implementation</a:t>
            </a:r>
          </a:p>
          <a:p>
            <a:pPr lvl="1"/>
            <a:r>
              <a:rPr lang="en-US" dirty="0" smtClean="0"/>
              <a:t>Adaptation</a:t>
            </a:r>
          </a:p>
          <a:p>
            <a:pPr lvl="1"/>
            <a:r>
              <a:rPr lang="en-US" dirty="0" smtClean="0"/>
              <a:t>Dissemination</a:t>
            </a:r>
          </a:p>
          <a:p>
            <a:r>
              <a:rPr lang="en-US" dirty="0" smtClean="0"/>
              <a:t>Discussion</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Implementation of Curriculum</a:t>
            </a:r>
            <a:endParaRPr lang="en-US" dirty="0"/>
          </a:p>
        </p:txBody>
      </p:sp>
      <p:sp>
        <p:nvSpPr>
          <p:cNvPr id="3" name="Content Placeholder 2"/>
          <p:cNvSpPr>
            <a:spLocks noGrp="1"/>
          </p:cNvSpPr>
          <p:nvPr>
            <p:ph idx="1"/>
          </p:nvPr>
        </p:nvSpPr>
        <p:spPr>
          <a:xfrm>
            <a:off x="685800" y="1676400"/>
            <a:ext cx="7772400" cy="4114800"/>
          </a:xfrm>
        </p:spPr>
        <p:txBody>
          <a:bodyPr/>
          <a:lstStyle/>
          <a:p>
            <a:r>
              <a:rPr lang="en-US" sz="2800" dirty="0" smtClean="0"/>
              <a:t>Health and public service academy classes</a:t>
            </a:r>
          </a:p>
          <a:p>
            <a:pPr lvl="1"/>
            <a:r>
              <a:rPr lang="en-US" sz="2400" dirty="0" smtClean="0"/>
              <a:t>Traditional public school</a:t>
            </a:r>
          </a:p>
          <a:p>
            <a:pPr lvl="1"/>
            <a:r>
              <a:rPr lang="en-US" sz="2400" dirty="0" smtClean="0"/>
              <a:t>Low-income, predominantly African-American, urban</a:t>
            </a:r>
          </a:p>
          <a:p>
            <a:pPr lvl="1"/>
            <a:r>
              <a:rPr lang="en-US" sz="2400" dirty="0" smtClean="0"/>
              <a:t>150 students, daily classes for one semester</a:t>
            </a:r>
          </a:p>
          <a:p>
            <a:pPr lvl="1"/>
            <a:r>
              <a:rPr lang="en-US" sz="2400" dirty="0" smtClean="0"/>
              <a:t>Not formally evaluated</a:t>
            </a:r>
          </a:p>
          <a:p>
            <a:r>
              <a:rPr lang="en-US" sz="2800" dirty="0" smtClean="0"/>
              <a:t>100+ schools and programs nationwide using Curriculum components</a:t>
            </a:r>
          </a:p>
          <a:p>
            <a:pPr lvl="1"/>
            <a:r>
              <a:rPr lang="en-US" sz="2400" dirty="0" smtClean="0"/>
              <a:t>Not evaluated</a:t>
            </a:r>
          </a:p>
          <a:p>
            <a:pPr lvl="1"/>
            <a:endParaRPr lang="en-US" sz="2400" dirty="0" smtClean="0"/>
          </a:p>
          <a:p>
            <a:pPr marL="342900" lvl="1" indent="-342900">
              <a:buNone/>
            </a:pPr>
            <a:r>
              <a:rPr lang="en-US" sz="2400" dirty="0" smtClean="0"/>
              <a:t>		</a:t>
            </a:r>
          </a:p>
          <a:p>
            <a:pPr>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Modification of Curriculum</a:t>
            </a:r>
            <a:endParaRPr lang="en-US" b="1" dirty="0"/>
          </a:p>
        </p:txBody>
      </p:sp>
      <p:sp>
        <p:nvSpPr>
          <p:cNvPr id="3" name="Content Placeholder 2"/>
          <p:cNvSpPr>
            <a:spLocks noGrp="1"/>
          </p:cNvSpPr>
          <p:nvPr>
            <p:ph idx="1"/>
          </p:nvPr>
        </p:nvSpPr>
        <p:spPr>
          <a:xfrm>
            <a:off x="685800" y="1676400"/>
            <a:ext cx="7772400" cy="4114800"/>
          </a:xfrm>
        </p:spPr>
        <p:txBody>
          <a:bodyPr/>
          <a:lstStyle/>
          <a:p>
            <a:r>
              <a:rPr lang="en-US" sz="2800" dirty="0" smtClean="0"/>
              <a:t>Adopted one unit to supplement existing material</a:t>
            </a:r>
          </a:p>
          <a:p>
            <a:pPr lvl="1"/>
            <a:r>
              <a:rPr lang="en-US" sz="2400" dirty="0" smtClean="0"/>
              <a:t>Utilized advocacy lessons from Domain 3 Health and Social Advocacy for HIV/AIDS prevention and leadership course</a:t>
            </a:r>
          </a:p>
          <a:p>
            <a:pPr lvl="1"/>
            <a:r>
              <a:rPr lang="en-US" sz="2400" dirty="0" smtClean="0"/>
              <a:t>After-school program in Chapel Hill, NC</a:t>
            </a:r>
          </a:p>
          <a:p>
            <a:pPr>
              <a:buFont typeface="Arial" pitchFamily="34" charset="0"/>
              <a:buChar char="•"/>
            </a:pPr>
            <a:r>
              <a:rPr lang="en-US" sz="2800" dirty="0" smtClean="0"/>
              <a:t>Adapted entire Curriculum to focus on single topic</a:t>
            </a:r>
          </a:p>
          <a:p>
            <a:pPr lvl="1"/>
            <a:r>
              <a:rPr lang="en-US" sz="2400" dirty="0" smtClean="0"/>
              <a:t>Tailoring all lessons to the topic of teen pregnancy</a:t>
            </a:r>
          </a:p>
          <a:p>
            <a:pPr lvl="1"/>
            <a:r>
              <a:rPr lang="en-US" sz="2400" dirty="0" smtClean="0"/>
              <a:t>Academic support classes in a public school in San Jose, CA</a:t>
            </a:r>
          </a:p>
          <a:p>
            <a:pPr lvl="1"/>
            <a:endParaRPr lang="en-US" sz="2400" dirty="0" smtClean="0"/>
          </a:p>
          <a:p>
            <a:endParaRPr lang="en-US" sz="2800" dirty="0" smtClean="0"/>
          </a:p>
          <a:p>
            <a:pPr>
              <a:buNone/>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Modification of Curriculum</a:t>
            </a:r>
            <a:endParaRPr lang="en-US" dirty="0"/>
          </a:p>
        </p:txBody>
      </p:sp>
      <p:sp>
        <p:nvSpPr>
          <p:cNvPr id="3" name="Content Placeholder 2"/>
          <p:cNvSpPr>
            <a:spLocks noGrp="1"/>
          </p:cNvSpPr>
          <p:nvPr>
            <p:ph idx="1"/>
          </p:nvPr>
        </p:nvSpPr>
        <p:spPr>
          <a:xfrm>
            <a:off x="685800" y="1600200"/>
            <a:ext cx="7772400" cy="4495800"/>
          </a:xfrm>
        </p:spPr>
        <p:txBody>
          <a:bodyPr/>
          <a:lstStyle/>
          <a:p>
            <a:r>
              <a:rPr lang="en-US" sz="2800" dirty="0" smtClean="0"/>
              <a:t>Adapted multiple lessons for a summer class</a:t>
            </a:r>
          </a:p>
          <a:p>
            <a:pPr lvl="1"/>
            <a:r>
              <a:rPr lang="en-US" sz="2400" dirty="0" smtClean="0"/>
              <a:t>Curriculum content condensed into intensive one month summer program</a:t>
            </a:r>
          </a:p>
          <a:p>
            <a:pPr lvl="1"/>
            <a:r>
              <a:rPr lang="en-US" sz="2400" dirty="0" smtClean="0"/>
              <a:t>Summer Health Advocacy Enrichment Program</a:t>
            </a:r>
          </a:p>
          <a:p>
            <a:pPr lvl="1"/>
            <a:r>
              <a:rPr lang="en-US" sz="2400" dirty="0" smtClean="0"/>
              <a:t>15 students, hosted at Stanford University in 2011</a:t>
            </a:r>
            <a:endParaRPr lang="en-US" sz="2800" dirty="0" smtClean="0"/>
          </a:p>
          <a:p>
            <a:r>
              <a:rPr lang="en-US" sz="2800" dirty="0" smtClean="0"/>
              <a:t>Created peer-led version of select lessons</a:t>
            </a:r>
          </a:p>
          <a:p>
            <a:pPr lvl="1"/>
            <a:r>
              <a:rPr lang="en-US" sz="2400" dirty="0" smtClean="0"/>
              <a:t>Student-led, after-school workshops based on multiple curriculum lessons, independent of teachers</a:t>
            </a:r>
          </a:p>
          <a:p>
            <a:pPr lvl="1"/>
            <a:r>
              <a:rPr lang="en-US" sz="2400" dirty="0" smtClean="0"/>
              <a:t>Pilot testing in process with Bay Area Schools </a:t>
            </a:r>
          </a:p>
          <a:p>
            <a:pPr lvl="1">
              <a:buNone/>
            </a:pPr>
            <a:endParaRPr lang="en-US" sz="24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Dissemination of Curriculum</a:t>
            </a:r>
          </a:p>
        </p:txBody>
      </p:sp>
      <p:sp>
        <p:nvSpPr>
          <p:cNvPr id="41987" name="Content Placeholder 2"/>
          <p:cNvSpPr>
            <a:spLocks noGrp="1"/>
          </p:cNvSpPr>
          <p:nvPr>
            <p:ph idx="1"/>
          </p:nvPr>
        </p:nvSpPr>
        <p:spPr>
          <a:xfrm>
            <a:off x="228600" y="1905000"/>
            <a:ext cx="4876800" cy="3733800"/>
          </a:xfrm>
        </p:spPr>
        <p:txBody>
          <a:bodyPr/>
          <a:lstStyle/>
          <a:p>
            <a:pPr>
              <a:spcBef>
                <a:spcPts val="600"/>
              </a:spcBef>
              <a:spcAft>
                <a:spcPts val="1200"/>
              </a:spcAft>
            </a:pPr>
            <a:r>
              <a:rPr lang="en-US" sz="2200" dirty="0" smtClean="0">
                <a:ea typeface="ＭＳ Ｐゴシック" pitchFamily="33" charset="-128"/>
                <a:cs typeface="ＭＳ Ｐゴシック" pitchFamily="33" charset="-128"/>
              </a:rPr>
              <a:t>Posted on-line</a:t>
            </a:r>
          </a:p>
          <a:p>
            <a:pPr lvl="1">
              <a:spcBef>
                <a:spcPts val="600"/>
              </a:spcBef>
              <a:spcAft>
                <a:spcPts val="1200"/>
              </a:spcAft>
            </a:pPr>
            <a:r>
              <a:rPr lang="en-US" sz="1800" dirty="0" smtClean="0">
                <a:ea typeface="ＭＳ Ｐゴシック" pitchFamily="33" charset="-128"/>
                <a:cs typeface="ＭＳ Ｐゴシック" pitchFamily="33" charset="-128"/>
              </a:rPr>
              <a:t>SMYSP, Stanford affiliates, UCB Career Academy Network, California Newsreel, </a:t>
            </a:r>
            <a:r>
              <a:rPr lang="en-US" sz="1800" dirty="0" err="1" smtClean="0">
                <a:ea typeface="ＭＳ Ｐゴシック" pitchFamily="33" charset="-128"/>
                <a:cs typeface="ＭＳ Ｐゴシック" pitchFamily="33" charset="-128"/>
              </a:rPr>
              <a:t>NextGen</a:t>
            </a:r>
            <a:r>
              <a:rPr lang="en-US" sz="1800" dirty="0" smtClean="0">
                <a:ea typeface="ＭＳ Ｐゴシック" pitchFamily="33" charset="-128"/>
                <a:cs typeface="ＭＳ Ｐゴシック" pitchFamily="33" charset="-128"/>
              </a:rPr>
              <a:t> University</a:t>
            </a:r>
          </a:p>
          <a:p>
            <a:pPr>
              <a:spcBef>
                <a:spcPts val="600"/>
              </a:spcBef>
              <a:spcAft>
                <a:spcPts val="1200"/>
              </a:spcAft>
            </a:pPr>
            <a:r>
              <a:rPr lang="en-US" sz="2200" dirty="0" smtClean="0">
                <a:ea typeface="ＭＳ Ｐゴシック" pitchFamily="33" charset="-128"/>
                <a:cs typeface="ＭＳ Ｐゴシック" pitchFamily="33" charset="-128"/>
              </a:rPr>
              <a:t>Seeking local and national partnerships with classes, schools, programs, etc.</a:t>
            </a:r>
          </a:p>
          <a:p>
            <a:pPr>
              <a:spcBef>
                <a:spcPts val="600"/>
              </a:spcBef>
              <a:spcAft>
                <a:spcPts val="600"/>
              </a:spcAft>
            </a:pPr>
            <a:endParaRPr lang="en-US" sz="2000" dirty="0" smtClean="0">
              <a:ea typeface="ＭＳ Ｐゴシック" pitchFamily="33" charset="-128"/>
              <a:cs typeface="ＭＳ Ｐゴシック" pitchFamily="33" charset="-128"/>
            </a:endParaRPr>
          </a:p>
          <a:p>
            <a:pPr>
              <a:spcBef>
                <a:spcPts val="600"/>
              </a:spcBef>
              <a:spcAft>
                <a:spcPts val="1200"/>
              </a:spcAft>
              <a:buFontTx/>
              <a:buNone/>
            </a:pPr>
            <a:endParaRPr lang="en-US" sz="2000" dirty="0" smtClean="0">
              <a:ea typeface="ＭＳ Ｐゴシック" pitchFamily="33" charset="-128"/>
              <a:cs typeface="ＭＳ Ｐゴシック" pitchFamily="33" charset="-128"/>
            </a:endParaRPr>
          </a:p>
        </p:txBody>
      </p:sp>
      <p:pic>
        <p:nvPicPr>
          <p:cNvPr id="4" name="Picture 2" descr="\\171.65.52.44\winkleby_group\SMYSP\pictures\summerResidentialProgram\smysp2008\smyspCamera\IMG_0813.JPG"/>
          <p:cNvPicPr>
            <a:picLocks noChangeAspect="1" noChangeArrowheads="1"/>
          </p:cNvPicPr>
          <p:nvPr/>
        </p:nvPicPr>
        <p:blipFill>
          <a:blip r:embed="rId2" cstate="print"/>
          <a:srcRect/>
          <a:stretch>
            <a:fillRect/>
          </a:stretch>
        </p:blipFill>
        <p:spPr bwMode="auto">
          <a:xfrm>
            <a:off x="5105400" y="2209800"/>
            <a:ext cx="3759200" cy="2819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Discussion</a:t>
            </a:r>
            <a:endParaRPr lang="en-US" b="1" dirty="0"/>
          </a:p>
        </p:txBody>
      </p:sp>
      <p:sp>
        <p:nvSpPr>
          <p:cNvPr id="7" name="Content Placeholder 6"/>
          <p:cNvSpPr>
            <a:spLocks noGrp="1"/>
          </p:cNvSpPr>
          <p:nvPr>
            <p:ph idx="1"/>
          </p:nvPr>
        </p:nvSpPr>
        <p:spPr/>
        <p:txBody>
          <a:bodyPr/>
          <a:lstStyle/>
          <a:p>
            <a:r>
              <a:rPr lang="en-US" sz="2600" dirty="0" smtClean="0"/>
              <a:t>Where do you locate resources for public health and other lessons? </a:t>
            </a:r>
          </a:p>
          <a:p>
            <a:r>
              <a:rPr lang="en-US" sz="2600" dirty="0" smtClean="0"/>
              <a:t>What public health efforts exist at your school? </a:t>
            </a:r>
          </a:p>
          <a:p>
            <a:r>
              <a:rPr lang="en-US" sz="2600" dirty="0" smtClean="0"/>
              <a:t>How could the Curriculum be utilized in your classes?</a:t>
            </a:r>
          </a:p>
          <a:p>
            <a:r>
              <a:rPr lang="en-US" sz="2600" dirty="0" smtClean="0"/>
              <a:t>Suggestions for dissemination?</a:t>
            </a:r>
          </a:p>
          <a:p>
            <a:r>
              <a:rPr lang="en-US" sz="2600" dirty="0" smtClean="0"/>
              <a:t>Other questions?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pic>
        <p:nvPicPr>
          <p:cNvPr id="5" name="Picture 2" descr="\\171.65.52.44\winkleby_group\SMYSP\pictures\summerResidentialProgram\smysp2006\steveFisch.Unrestricted\posterPresentation\steveFisch 1479.jpg"/>
          <p:cNvPicPr>
            <a:picLocks noGrp="1" noChangeAspect="1" noChangeArrowheads="1"/>
          </p:cNvPicPr>
          <p:nvPr>
            <p:ph idx="1"/>
          </p:nvPr>
        </p:nvPicPr>
        <p:blipFill>
          <a:blip r:embed="rId2" cstate="print"/>
          <a:srcRect/>
          <a:stretch>
            <a:fillRect/>
          </a:stretch>
        </p:blipFill>
        <p:spPr bwMode="auto">
          <a:xfrm>
            <a:off x="1676400" y="1828800"/>
            <a:ext cx="5971303" cy="3997319"/>
          </a:xfrm>
          <a:prstGeom prst="rect">
            <a:avLst/>
          </a:prstGeom>
          <a:noFill/>
          <a:ln w="12700">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534400" cy="1143000"/>
          </a:xfrm>
        </p:spPr>
        <p:txBody>
          <a:bodyPr/>
          <a:lstStyle/>
          <a:p>
            <a:pPr algn="l"/>
            <a:r>
              <a:rPr lang="en-US" b="1" dirty="0" smtClean="0"/>
              <a:t>The Need for Public Health Curricula</a:t>
            </a:r>
            <a:endParaRPr lang="en-US" dirty="0"/>
          </a:p>
        </p:txBody>
      </p:sp>
      <p:sp>
        <p:nvSpPr>
          <p:cNvPr id="5" name="Content Placeholder 4"/>
          <p:cNvSpPr>
            <a:spLocks noGrp="1"/>
          </p:cNvSpPr>
          <p:nvPr>
            <p:ph idx="1"/>
          </p:nvPr>
        </p:nvSpPr>
        <p:spPr>
          <a:xfrm>
            <a:off x="685800" y="1828800"/>
            <a:ext cx="7772400" cy="4114800"/>
          </a:xfrm>
        </p:spPr>
        <p:txBody>
          <a:bodyPr/>
          <a:lstStyle/>
          <a:p>
            <a:r>
              <a:rPr lang="en-US" sz="2800" dirty="0" smtClean="0"/>
              <a:t>Many K-12 health curricula focus on individual risk assessment and behavior change </a:t>
            </a:r>
          </a:p>
          <a:p>
            <a:r>
              <a:rPr lang="en-US" sz="2800" dirty="0" smtClean="0"/>
              <a:t>Limited emphasis on social, economic, and political factors (i.e., upstream causes) affecting health outcomes</a:t>
            </a:r>
          </a:p>
          <a:p>
            <a:r>
              <a:rPr lang="en-US" sz="2800" dirty="0" smtClean="0"/>
              <a:t>2003 IOM report suggested undergraduate programs include public health and mobilized a national task force to act - why not expect the same for high school health education?</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Upstream Causes Flow Chart</a:t>
            </a:r>
            <a:endParaRPr lang="en-US" dirty="0"/>
          </a:p>
        </p:txBody>
      </p:sp>
      <p:pic>
        <p:nvPicPr>
          <p:cNvPr id="1026" name="Picture 2" descr="C:\Documents and Settings\ncurran\Desktop\Screen shot 2012-02-08 at 3.47.05 PM.PNG"/>
          <p:cNvPicPr>
            <a:picLocks noChangeAspect="1" noChangeArrowheads="1"/>
          </p:cNvPicPr>
          <p:nvPr/>
        </p:nvPicPr>
        <p:blipFill>
          <a:blip r:embed="rId2"/>
          <a:srcRect/>
          <a:stretch>
            <a:fillRect/>
          </a:stretch>
        </p:blipFill>
        <p:spPr bwMode="auto">
          <a:xfrm>
            <a:off x="457200" y="1582020"/>
            <a:ext cx="8039100" cy="449907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62000" y="2362200"/>
            <a:ext cx="7772400" cy="1500187"/>
          </a:xfrm>
        </p:spPr>
        <p:txBody>
          <a:bodyPr/>
          <a:lstStyle/>
          <a:p>
            <a:pPr algn="ctr"/>
            <a:r>
              <a:rPr lang="en-US" sz="4000" b="1" dirty="0" smtClean="0"/>
              <a:t>Curriculum Overview</a:t>
            </a:r>
            <a:endParaRPr lang="en-US" sz="4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b="1" dirty="0" smtClean="0">
                <a:ea typeface="ＭＳ Ｐゴシック" pitchFamily="33" charset="-128"/>
                <a:cs typeface="ＭＳ Ｐゴシック" pitchFamily="33" charset="-128"/>
              </a:rPr>
              <a:t>Curriculum Content</a:t>
            </a:r>
          </a:p>
        </p:txBody>
      </p:sp>
      <p:sp>
        <p:nvSpPr>
          <p:cNvPr id="3" name="Content Placeholder 2"/>
          <p:cNvSpPr>
            <a:spLocks noGrp="1"/>
          </p:cNvSpPr>
          <p:nvPr>
            <p:ph idx="1"/>
          </p:nvPr>
        </p:nvSpPr>
        <p:spPr>
          <a:xfrm>
            <a:off x="304800" y="1600200"/>
            <a:ext cx="8382000" cy="4343400"/>
          </a:xfrm>
        </p:spPr>
        <p:txBody>
          <a:bodyPr rtlCol="0">
            <a:noAutofit/>
          </a:bodyPr>
          <a:lstStyle/>
          <a:p>
            <a:pPr marL="342900" lvl="1" indent="-342900" fontAlgn="auto">
              <a:spcAft>
                <a:spcPts val="600"/>
              </a:spcAft>
              <a:buFont typeface="Arial" pitchFamily="34" charset="0"/>
              <a:buChar char="•"/>
              <a:defRPr/>
            </a:pPr>
            <a:r>
              <a:rPr lang="en-US" sz="2000" dirty="0" smtClean="0"/>
              <a:t>10 hands-on, interactive, modular lessons</a:t>
            </a:r>
          </a:p>
          <a:p>
            <a:pPr marL="342900" lvl="1" indent="-342900" fontAlgn="auto">
              <a:spcAft>
                <a:spcPts val="600"/>
              </a:spcAft>
              <a:buFont typeface="Arial" pitchFamily="34" charset="0"/>
              <a:buChar char="•"/>
              <a:defRPr/>
            </a:pPr>
            <a:r>
              <a:rPr lang="en-US" sz="2000" dirty="0" err="1" smtClean="0"/>
              <a:t>Freirian</a:t>
            </a:r>
            <a:r>
              <a:rPr lang="en-US" sz="2000" dirty="0" smtClean="0"/>
              <a:t> pedagogy, project-based learning, think-pair-share</a:t>
            </a:r>
          </a:p>
          <a:p>
            <a:pPr fontAlgn="auto">
              <a:spcAft>
                <a:spcPts val="600"/>
              </a:spcAft>
              <a:buFont typeface="Arial" pitchFamily="34" charset="0"/>
              <a:buChar char="•"/>
              <a:defRPr/>
            </a:pPr>
            <a:r>
              <a:rPr lang="en-US" sz="2000" dirty="0" smtClean="0"/>
              <a:t>Key messages</a:t>
            </a:r>
            <a:r>
              <a:rPr lang="en-US" sz="2000" b="1" dirty="0" smtClean="0"/>
              <a: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The health of an individual is embedded within a broad context</a:t>
            </a:r>
          </a:p>
          <a:p>
            <a:pPr marL="914400" lvl="1" indent="-457200" fontAlgn="auto">
              <a:spcAft>
                <a:spcPts val="600"/>
              </a:spcAft>
              <a:buFont typeface="+mj-lt"/>
              <a:buAutoNum type="arabicPeriod"/>
              <a:defRPr/>
            </a:pPr>
            <a:r>
              <a:rPr lang="en-US" sz="2000" dirty="0" smtClean="0">
                <a:ea typeface="ＭＳ Ｐゴシック" pitchFamily="33" charset="-128"/>
                <a:cs typeface="ＭＳ Ｐゴシック" pitchFamily="33" charset="-128"/>
              </a:rPr>
              <a:t>Students can advocate for improved conditions in their school and local neighborhood to help improve personal and community health</a:t>
            </a:r>
            <a:endParaRPr lang="en-US" sz="2000" dirty="0" smtClean="0"/>
          </a:p>
          <a:p>
            <a:pPr fontAlgn="auto">
              <a:spcAft>
                <a:spcPts val="600"/>
              </a:spcAft>
              <a:buFont typeface="Arial" pitchFamily="34" charset="0"/>
              <a:buChar char="•"/>
              <a:defRPr/>
            </a:pPr>
            <a:r>
              <a:rPr lang="en-US" sz="2000" dirty="0" smtClean="0"/>
              <a:t>3 primary domains</a:t>
            </a:r>
            <a:r>
              <a:rPr lang="en-US" sz="2000" b="1" dirty="0" smtClean="0"/>
              <a:t>:</a:t>
            </a:r>
          </a:p>
          <a:p>
            <a:pPr marL="914400" lvl="1" indent="-457200" fontAlgn="auto">
              <a:spcAft>
                <a:spcPts val="600"/>
              </a:spcAft>
              <a:buFont typeface="+mj-lt"/>
              <a:buAutoNum type="arabicPeriod"/>
              <a:defRPr/>
            </a:pPr>
            <a:r>
              <a:rPr lang="en-US" sz="2000" dirty="0" smtClean="0"/>
              <a:t>Upstream Causes of Health</a:t>
            </a:r>
          </a:p>
          <a:p>
            <a:pPr marL="914400" lvl="1" indent="-457200" fontAlgn="auto">
              <a:spcAft>
                <a:spcPts val="600"/>
              </a:spcAft>
              <a:buFont typeface="+mj-lt"/>
              <a:buAutoNum type="arabicPeriod"/>
              <a:defRPr/>
            </a:pPr>
            <a:r>
              <a:rPr lang="en-US" sz="2000" dirty="0" smtClean="0"/>
              <a:t>Community Exploration</a:t>
            </a:r>
          </a:p>
          <a:p>
            <a:pPr marL="914400" lvl="1" indent="-457200" fontAlgn="auto">
              <a:spcAft>
                <a:spcPts val="600"/>
              </a:spcAft>
              <a:buFont typeface="+mj-lt"/>
              <a:buAutoNum type="arabicPeriod"/>
              <a:defRPr/>
            </a:pPr>
            <a:r>
              <a:rPr lang="en-US" sz="2000" dirty="0" smtClean="0"/>
              <a:t>Health and Social Advocacy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229600" cy="1143000"/>
          </a:xfrm>
        </p:spPr>
        <p:txBody>
          <a:bodyPr/>
          <a:lstStyle/>
          <a:p>
            <a:r>
              <a:rPr lang="en-US" b="1" dirty="0" smtClean="0">
                <a:ea typeface="ＭＳ Ｐゴシック" pitchFamily="33" charset="-128"/>
                <a:cs typeface="ＭＳ Ｐゴシック" pitchFamily="33" charset="-128"/>
              </a:rPr>
              <a:t>Table of Contents</a:t>
            </a:r>
            <a:endParaRPr lang="en-US" dirty="0"/>
          </a:p>
        </p:txBody>
      </p:sp>
      <p:graphicFrame>
        <p:nvGraphicFramePr>
          <p:cNvPr id="4" name="Table 3"/>
          <p:cNvGraphicFramePr>
            <a:graphicFrameLocks noGrp="1"/>
          </p:cNvGraphicFramePr>
          <p:nvPr/>
        </p:nvGraphicFramePr>
        <p:xfrm>
          <a:off x="304800" y="1600200"/>
          <a:ext cx="8610600" cy="4363049"/>
        </p:xfrm>
        <a:graphic>
          <a:graphicData uri="http://schemas.openxmlformats.org/drawingml/2006/table">
            <a:tbl>
              <a:tblPr>
                <a:tableStyleId>{616DA210-FB5B-4158-B5E0-FEB733F419BA}</a:tableStyleId>
              </a:tblPr>
              <a:tblGrid>
                <a:gridCol w="2758736"/>
                <a:gridCol w="1051264"/>
                <a:gridCol w="4800600"/>
              </a:tblGrid>
              <a:tr h="517683">
                <a:tc>
                  <a:txBody>
                    <a:bodyPr/>
                    <a:lstStyle/>
                    <a:p>
                      <a:pPr algn="ctr"/>
                      <a:r>
                        <a:rPr lang="en-US" sz="1400" b="1" dirty="0" smtClean="0">
                          <a:latin typeface="+mn-lt"/>
                        </a:rPr>
                        <a:t>Domain</a:t>
                      </a:r>
                      <a:r>
                        <a:rPr lang="en-US" sz="1400" b="1" baseline="0" dirty="0" smtClean="0">
                          <a:latin typeface="+mn-lt"/>
                        </a:rPr>
                        <a:t> </a:t>
                      </a:r>
                      <a:r>
                        <a:rPr lang="en-US" sz="1400" b="1" dirty="0" smtClean="0">
                          <a:latin typeface="+mn-lt"/>
                        </a:rPr>
                        <a:t>Topics</a:t>
                      </a:r>
                      <a:endParaRPr lang="en-US" sz="1400" b="1" dirty="0">
                        <a:latin typeface="+mn-lt"/>
                      </a:endParaRPr>
                    </a:p>
                  </a:txBody>
                  <a:tcPr/>
                </a:tc>
                <a:tc>
                  <a:txBody>
                    <a:bodyPr/>
                    <a:lstStyle/>
                    <a:p>
                      <a:pPr algn="ctr"/>
                      <a:r>
                        <a:rPr lang="en-US" sz="1400" b="1" dirty="0" smtClean="0">
                          <a:latin typeface="+mn-lt"/>
                        </a:rPr>
                        <a:t>Lesson #</a:t>
                      </a:r>
                      <a:endParaRPr lang="en-US" sz="1400" b="1" dirty="0">
                        <a:latin typeface="+mn-lt"/>
                      </a:endParaRPr>
                    </a:p>
                  </a:txBody>
                  <a:tcPr/>
                </a:tc>
                <a:tc>
                  <a:txBody>
                    <a:bodyPr/>
                    <a:lstStyle/>
                    <a:p>
                      <a:pPr algn="ctr"/>
                      <a:r>
                        <a:rPr lang="en-US" sz="1400" b="1" dirty="0" smtClean="0">
                          <a:latin typeface="+mn-lt"/>
                        </a:rPr>
                        <a:t>Lesson Title</a:t>
                      </a:r>
                      <a:endParaRPr lang="en-US" sz="1400" b="1" dirty="0">
                        <a:latin typeface="+mn-lt"/>
                      </a:endParaRPr>
                    </a:p>
                  </a:txBody>
                  <a:tcPr/>
                </a:tc>
              </a:tr>
              <a:tr h="361350">
                <a:tc rowSpan="5">
                  <a:txBody>
                    <a:bodyPr/>
                    <a:lstStyle/>
                    <a:p>
                      <a:pPr algn="ctr"/>
                      <a:r>
                        <a:rPr lang="en-US" sz="1400" b="0" dirty="0" smtClean="0">
                          <a:latin typeface="+mn-lt"/>
                        </a:rPr>
                        <a:t>Domain</a:t>
                      </a:r>
                      <a:r>
                        <a:rPr lang="en-US" sz="1400" b="0" baseline="0" dirty="0" smtClean="0">
                          <a:latin typeface="+mn-lt"/>
                        </a:rPr>
                        <a:t>1:</a:t>
                      </a:r>
                    </a:p>
                    <a:p>
                      <a:pPr algn="ctr"/>
                      <a:r>
                        <a:rPr lang="en-US" sz="1400" b="0" baseline="0" dirty="0" smtClean="0">
                          <a:latin typeface="+mn-lt"/>
                        </a:rPr>
                        <a:t> Upstream Causes of Health</a:t>
                      </a:r>
                      <a:endParaRPr lang="en-US" sz="1400" b="0" dirty="0">
                        <a:latin typeface="+mn-lt"/>
                      </a:endParaRPr>
                    </a:p>
                  </a:txBody>
                  <a:tcPr>
                    <a:solidFill>
                      <a:schemeClr val="bg1"/>
                    </a:solidFill>
                  </a:tcPr>
                </a:tc>
                <a:tc>
                  <a:txBody>
                    <a:bodyPr/>
                    <a:lstStyle/>
                    <a:p>
                      <a:pPr algn="ctr"/>
                      <a:r>
                        <a:rPr lang="en-US" sz="1400" dirty="0" smtClean="0">
                          <a:latin typeface="+mn-lt"/>
                        </a:rPr>
                        <a:t>1</a:t>
                      </a:r>
                      <a:endParaRPr lang="en-US" sz="1400" dirty="0">
                        <a:latin typeface="+mn-lt"/>
                      </a:endParaRPr>
                    </a:p>
                  </a:txBody>
                  <a:tcPr>
                    <a:solidFill>
                      <a:schemeClr val="bg1"/>
                    </a:solidFill>
                  </a:tcPr>
                </a:tc>
                <a:tc>
                  <a:txBody>
                    <a:bodyPr/>
                    <a:lstStyle/>
                    <a:p>
                      <a:r>
                        <a:rPr lang="en-US" sz="1400" kern="1200" dirty="0" smtClean="0">
                          <a:latin typeface="+mn-lt"/>
                        </a:rPr>
                        <a:t>Introduction to Health</a:t>
                      </a:r>
                      <a:endParaRPr lang="en-US" sz="1400" dirty="0">
                        <a:latin typeface="+mn-lt"/>
                      </a:endParaRPr>
                    </a:p>
                  </a:txBody>
                  <a:tcPr>
                    <a:solidFill>
                      <a:schemeClr val="bg1"/>
                    </a:solidFill>
                  </a:tcPr>
                </a:tc>
              </a:tr>
              <a:tr h="505558">
                <a:tc vMerge="1">
                  <a:txBody>
                    <a:bodyPr/>
                    <a:lstStyle/>
                    <a:p>
                      <a:pPr algn="ctr"/>
                      <a:endParaRPr lang="en-US" sz="1400" b="0" dirty="0">
                        <a:latin typeface="Georgia" pitchFamily="18" charset="0"/>
                      </a:endParaRPr>
                    </a:p>
                  </a:txBody>
                  <a:tcPr>
                    <a:solidFill>
                      <a:schemeClr val="bg1"/>
                    </a:solidFill>
                  </a:tcPr>
                </a:tc>
                <a:tc>
                  <a:txBody>
                    <a:bodyPr/>
                    <a:lstStyle/>
                    <a:p>
                      <a:pPr algn="ctr"/>
                      <a:r>
                        <a:rPr lang="en-US" sz="1400" dirty="0" smtClean="0">
                          <a:latin typeface="+mn-lt"/>
                        </a:rPr>
                        <a:t>2</a:t>
                      </a:r>
                      <a:endParaRPr lang="en-US" sz="1400" dirty="0">
                        <a:latin typeface="+mn-lt"/>
                      </a:endParaRPr>
                    </a:p>
                  </a:txBody>
                  <a:tcPr>
                    <a:solidFill>
                      <a:schemeClr val="bg1"/>
                    </a:solidFill>
                  </a:tcPr>
                </a:tc>
                <a:tc>
                  <a:txBody>
                    <a:bodyPr/>
                    <a:lstStyle/>
                    <a:p>
                      <a:r>
                        <a:rPr lang="en-US" sz="1400" kern="1200" dirty="0" smtClean="0">
                          <a:latin typeface="+mn-lt"/>
                        </a:rPr>
                        <a:t>Food Availability, Obesity, and Diabetes</a:t>
                      </a:r>
                      <a:endParaRPr lang="en-US" sz="1400" dirty="0">
                        <a:latin typeface="+mn-lt"/>
                      </a:endParaRPr>
                    </a:p>
                  </a:txBody>
                  <a:tcPr>
                    <a:solidFill>
                      <a:schemeClr val="bg1"/>
                    </a:solidFill>
                  </a:tcPr>
                </a:tc>
              </a:tr>
              <a:tr h="361350">
                <a:tc vMerge="1">
                  <a:txBody>
                    <a:bodyPr/>
                    <a:lstStyle/>
                    <a:p>
                      <a:pPr algn="ctr"/>
                      <a:endParaRPr lang="en-US" sz="1400" b="0" dirty="0">
                        <a:latin typeface="Georgia" pitchFamily="18" charset="0"/>
                      </a:endParaRPr>
                    </a:p>
                  </a:txBody>
                  <a:tcPr>
                    <a:solidFill>
                      <a:schemeClr val="bg2">
                        <a:lumMod val="20000"/>
                        <a:lumOff val="80000"/>
                      </a:schemeClr>
                    </a:solidFill>
                  </a:tcPr>
                </a:tc>
                <a:tc>
                  <a:txBody>
                    <a:bodyPr/>
                    <a:lstStyle/>
                    <a:p>
                      <a:pPr algn="ctr"/>
                      <a:r>
                        <a:rPr lang="en-US" sz="1400" dirty="0" smtClean="0">
                          <a:latin typeface="+mn-lt"/>
                        </a:rPr>
                        <a:t>3</a:t>
                      </a:r>
                      <a:endParaRPr lang="en-US" sz="1400" dirty="0">
                        <a:latin typeface="+mn-lt"/>
                      </a:endParaRPr>
                    </a:p>
                  </a:txBody>
                  <a:tcPr>
                    <a:solidFill>
                      <a:schemeClr val="bg1"/>
                    </a:solidFill>
                  </a:tcPr>
                </a:tc>
                <a:tc>
                  <a:txBody>
                    <a:bodyPr/>
                    <a:lstStyle/>
                    <a:p>
                      <a:r>
                        <a:rPr lang="en-US" sz="1400" kern="1200" dirty="0" smtClean="0">
                          <a:latin typeface="+mn-lt"/>
                        </a:rPr>
                        <a:t>Environmental Hazards and Regulatory Measures</a:t>
                      </a:r>
                      <a:endParaRPr lang="en-US" sz="1400" dirty="0">
                        <a:latin typeface="+mn-lt"/>
                      </a:endParaRPr>
                    </a:p>
                  </a:txBody>
                  <a:tcPr>
                    <a:solidFill>
                      <a:schemeClr val="bg1"/>
                    </a:solidFill>
                  </a:tcPr>
                </a:tc>
              </a:tr>
              <a:tr h="361350">
                <a:tc vMerge="1">
                  <a:txBody>
                    <a:bodyPr/>
                    <a:lstStyle/>
                    <a:p>
                      <a:pPr algn="ctr"/>
                      <a:endParaRPr lang="en-US" sz="1400" kern="1200" dirty="0">
                        <a:solidFill>
                          <a:schemeClr val="tx1"/>
                        </a:solidFill>
                        <a:latin typeface="Georgia" pitchFamily="18" charset="0"/>
                        <a:ea typeface="+mn-ea"/>
                        <a:cs typeface="+mn-cs"/>
                      </a:endParaRPr>
                    </a:p>
                  </a:txBody>
                  <a:tcPr>
                    <a:solidFill>
                      <a:schemeClr val="bg2">
                        <a:lumMod val="20000"/>
                        <a:lumOff val="80000"/>
                      </a:schemeClr>
                    </a:solidFill>
                  </a:tcPr>
                </a:tc>
                <a:tc>
                  <a:txBody>
                    <a:bodyPr/>
                    <a:lstStyle/>
                    <a:p>
                      <a:pPr algn="ctr"/>
                      <a:r>
                        <a:rPr lang="en-US" sz="1400" dirty="0" smtClean="0">
                          <a:latin typeface="+mn-lt"/>
                        </a:rPr>
                        <a:t>4</a:t>
                      </a:r>
                      <a:endParaRPr lang="en-US" sz="1400" dirty="0">
                        <a:latin typeface="+mn-lt"/>
                      </a:endParaRPr>
                    </a:p>
                  </a:txBody>
                  <a:tcPr>
                    <a:solidFill>
                      <a:schemeClr val="bg1"/>
                    </a:solidFill>
                  </a:tcPr>
                </a:tc>
                <a:tc>
                  <a:txBody>
                    <a:bodyPr/>
                    <a:lstStyle/>
                    <a:p>
                      <a:r>
                        <a:rPr lang="en-US" sz="1400" kern="1200" dirty="0" smtClean="0">
                          <a:latin typeface="+mn-lt"/>
                        </a:rPr>
                        <a:t>Smoking, Drinking, and the Media</a:t>
                      </a:r>
                      <a:endParaRPr lang="en-US" sz="1400" dirty="0">
                        <a:latin typeface="+mn-lt"/>
                      </a:endParaRPr>
                    </a:p>
                  </a:txBody>
                  <a:tcPr>
                    <a:solidFill>
                      <a:schemeClr val="bg1"/>
                    </a:solidFill>
                  </a:tcPr>
                </a:tc>
              </a:tr>
              <a:tr h="361350">
                <a:tc vMerge="1">
                  <a:txBody>
                    <a:bodyPr/>
                    <a:lstStyle/>
                    <a:p>
                      <a:pPr algn="ctr"/>
                      <a:endParaRPr lang="en-US" sz="1400" b="0" dirty="0">
                        <a:latin typeface="Georgia" pitchFamily="18" charset="0"/>
                      </a:endParaRPr>
                    </a:p>
                  </a:txBody>
                  <a:tcPr>
                    <a:solidFill>
                      <a:schemeClr val="bg2">
                        <a:lumMod val="40000"/>
                        <a:lumOff val="60000"/>
                      </a:schemeClr>
                    </a:solidFill>
                  </a:tcPr>
                </a:tc>
                <a:tc>
                  <a:txBody>
                    <a:bodyPr/>
                    <a:lstStyle/>
                    <a:p>
                      <a:pPr algn="ctr"/>
                      <a:r>
                        <a:rPr lang="en-US" sz="1400" dirty="0" smtClean="0">
                          <a:latin typeface="+mn-lt"/>
                        </a:rPr>
                        <a:t>5</a:t>
                      </a:r>
                      <a:endParaRPr lang="en-US" sz="1400" dirty="0">
                        <a:latin typeface="+mn-lt"/>
                      </a:endParaRPr>
                    </a:p>
                  </a:txBody>
                  <a:tcPr>
                    <a:solidFill>
                      <a:schemeClr val="bg1"/>
                    </a:solidFill>
                  </a:tcPr>
                </a:tc>
                <a:tc>
                  <a:txBody>
                    <a:bodyPr/>
                    <a:lstStyle/>
                    <a:p>
                      <a:r>
                        <a:rPr lang="en-US" sz="1400" kern="1200" dirty="0" smtClean="0">
                          <a:latin typeface="+mn-lt"/>
                        </a:rPr>
                        <a:t>Perceiving Communities Through a Public Health Lens</a:t>
                      </a:r>
                      <a:endParaRPr lang="en-US" sz="1400" dirty="0">
                        <a:latin typeface="+mn-lt"/>
                      </a:endParaRPr>
                    </a:p>
                  </a:txBody>
                  <a:tcPr>
                    <a:solidFill>
                      <a:schemeClr val="bg1"/>
                    </a:solidFill>
                  </a:tcPr>
                </a:tc>
              </a:tr>
              <a:tr h="505558">
                <a:tc rowSpan="2">
                  <a:txBody>
                    <a:bodyPr/>
                    <a:lstStyle/>
                    <a:p>
                      <a:pPr algn="ctr"/>
                      <a:r>
                        <a:rPr lang="en-US" sz="1400" b="0" dirty="0" smtClean="0">
                          <a:latin typeface="+mn-lt"/>
                        </a:rPr>
                        <a:t>Domain</a:t>
                      </a:r>
                      <a:r>
                        <a:rPr lang="en-US" sz="1400" b="0" baseline="0" dirty="0" smtClean="0">
                          <a:latin typeface="+mn-lt"/>
                        </a:rPr>
                        <a:t> 2: </a:t>
                      </a:r>
                    </a:p>
                    <a:p>
                      <a:pPr algn="ctr"/>
                      <a:r>
                        <a:rPr lang="en-US" sz="1400" b="0" dirty="0" smtClean="0">
                          <a:latin typeface="+mn-lt"/>
                        </a:rPr>
                        <a:t>Community Exploration</a:t>
                      </a:r>
                      <a:endParaRPr lang="en-US" sz="1400" b="0" dirty="0">
                        <a:latin typeface="+mn-lt"/>
                      </a:endParaRPr>
                    </a:p>
                  </a:txBody>
                  <a:tcPr>
                    <a:solidFill>
                      <a:schemeClr val="bg1"/>
                    </a:solidFill>
                  </a:tcPr>
                </a:tc>
                <a:tc>
                  <a:txBody>
                    <a:bodyPr/>
                    <a:lstStyle/>
                    <a:p>
                      <a:pPr algn="ctr"/>
                      <a:r>
                        <a:rPr lang="en-US" sz="1400" dirty="0" smtClean="0">
                          <a:latin typeface="+mn-lt"/>
                        </a:rPr>
                        <a:t>6</a:t>
                      </a:r>
                      <a:endParaRPr lang="en-US" sz="1400" dirty="0">
                        <a:latin typeface="+mn-lt"/>
                      </a:endParaRPr>
                    </a:p>
                  </a:txBody>
                  <a:tcPr>
                    <a:solidFill>
                      <a:schemeClr val="bg1"/>
                    </a:solidFill>
                  </a:tcPr>
                </a:tc>
                <a:tc>
                  <a:txBody>
                    <a:bodyPr/>
                    <a:lstStyle/>
                    <a:p>
                      <a:r>
                        <a:rPr lang="en-US" sz="1400" kern="1200" dirty="0" smtClean="0">
                          <a:latin typeface="+mn-lt"/>
                        </a:rPr>
                        <a:t>Identifying Community</a:t>
                      </a:r>
                      <a:r>
                        <a:rPr lang="en-US" sz="1400" kern="1200" baseline="0" dirty="0" smtClean="0">
                          <a:latin typeface="+mn-lt"/>
                        </a:rPr>
                        <a:t> </a:t>
                      </a:r>
                      <a:r>
                        <a:rPr lang="en-US" sz="1400" kern="1200" dirty="0" smtClean="0">
                          <a:latin typeface="+mn-lt"/>
                        </a:rPr>
                        <a:t>Assets</a:t>
                      </a:r>
                      <a:r>
                        <a:rPr lang="en-US" sz="1400" kern="1200" baseline="0" dirty="0" smtClean="0">
                          <a:latin typeface="+mn-lt"/>
                        </a:rPr>
                        <a:t> and Barriers</a:t>
                      </a:r>
                      <a:endParaRPr lang="en-US" sz="1400" dirty="0">
                        <a:latin typeface="+mn-lt"/>
                      </a:endParaRPr>
                    </a:p>
                  </a:txBody>
                  <a:tcPr>
                    <a:solidFill>
                      <a:schemeClr val="bg1"/>
                    </a:solidFill>
                  </a:tcPr>
                </a:tc>
              </a:tr>
              <a:tr h="361350">
                <a:tc vMerge="1">
                  <a:txBody>
                    <a:bodyPr/>
                    <a:lstStyle/>
                    <a:p>
                      <a:pPr algn="ctr"/>
                      <a:endParaRPr lang="en-US" sz="1400" b="0" dirty="0">
                        <a:latin typeface="Georgia" pitchFamily="18" charset="0"/>
                      </a:endParaRPr>
                    </a:p>
                  </a:txBody>
                  <a:tcPr>
                    <a:solidFill>
                      <a:schemeClr val="bg1">
                        <a:lumMod val="75000"/>
                      </a:schemeClr>
                    </a:solidFill>
                  </a:tcPr>
                </a:tc>
                <a:tc>
                  <a:txBody>
                    <a:bodyPr/>
                    <a:lstStyle/>
                    <a:p>
                      <a:pPr algn="ctr"/>
                      <a:r>
                        <a:rPr lang="en-US" sz="1400" dirty="0" smtClean="0">
                          <a:latin typeface="+mn-lt"/>
                        </a:rPr>
                        <a:t>7</a:t>
                      </a:r>
                      <a:endParaRPr lang="en-US" sz="1400" dirty="0">
                        <a:latin typeface="+mn-lt"/>
                      </a:endParaRPr>
                    </a:p>
                  </a:txBody>
                  <a:tcPr>
                    <a:solidFill>
                      <a:schemeClr val="bg1"/>
                    </a:solidFill>
                  </a:tcPr>
                </a:tc>
                <a:tc>
                  <a:txBody>
                    <a:bodyPr/>
                    <a:lstStyle/>
                    <a:p>
                      <a:r>
                        <a:rPr lang="en-US" sz="1400" kern="1200" dirty="0" smtClean="0">
                          <a:latin typeface="+mn-lt"/>
                        </a:rPr>
                        <a:t>Leveraging Community Assets and Barriers</a:t>
                      </a:r>
                      <a:endParaRPr lang="en-US" sz="1400" dirty="0">
                        <a:latin typeface="+mn-lt"/>
                      </a:endParaRPr>
                    </a:p>
                  </a:txBody>
                  <a:tcPr>
                    <a:solidFill>
                      <a:schemeClr val="bg1"/>
                    </a:solidFill>
                  </a:tcPr>
                </a:tc>
              </a:tr>
              <a:tr h="361350">
                <a:tc rowSpan="3">
                  <a:txBody>
                    <a:bodyPr/>
                    <a:lstStyle/>
                    <a:p>
                      <a:pPr algn="ctr"/>
                      <a:r>
                        <a:rPr lang="en-US" sz="1400" b="0" dirty="0" smtClean="0">
                          <a:latin typeface="+mn-lt"/>
                        </a:rPr>
                        <a:t>Domain 3: </a:t>
                      </a:r>
                    </a:p>
                    <a:p>
                      <a:pPr algn="ctr"/>
                      <a:r>
                        <a:rPr lang="en-US" sz="1400" b="0" dirty="0" smtClean="0">
                          <a:latin typeface="+mn-lt"/>
                        </a:rPr>
                        <a:t>Health and</a:t>
                      </a:r>
                      <a:r>
                        <a:rPr lang="en-US" sz="1400" b="0" baseline="0" dirty="0" smtClean="0">
                          <a:latin typeface="+mn-lt"/>
                        </a:rPr>
                        <a:t> Social Advocacy</a:t>
                      </a:r>
                      <a:endParaRPr lang="en-US" sz="1400" b="0" dirty="0">
                        <a:latin typeface="+mn-lt"/>
                      </a:endParaRPr>
                    </a:p>
                  </a:txBody>
                  <a:tcPr>
                    <a:solidFill>
                      <a:schemeClr val="bg1"/>
                    </a:solidFill>
                  </a:tcPr>
                </a:tc>
                <a:tc>
                  <a:txBody>
                    <a:bodyPr/>
                    <a:lstStyle/>
                    <a:p>
                      <a:pPr algn="ctr"/>
                      <a:r>
                        <a:rPr lang="en-US" sz="1400" dirty="0" smtClean="0">
                          <a:latin typeface="+mn-lt"/>
                        </a:rPr>
                        <a:t>8</a:t>
                      </a:r>
                      <a:endParaRPr lang="en-US" sz="1400" dirty="0">
                        <a:latin typeface="+mn-lt"/>
                      </a:endParaRPr>
                    </a:p>
                  </a:txBody>
                  <a:tcPr>
                    <a:solidFill>
                      <a:schemeClr val="bg1"/>
                    </a:solidFill>
                  </a:tcPr>
                </a:tc>
                <a:tc>
                  <a:txBody>
                    <a:bodyPr/>
                    <a:lstStyle/>
                    <a:p>
                      <a:r>
                        <a:rPr lang="en-US" sz="1400" kern="1200" dirty="0" smtClean="0">
                          <a:latin typeface="+mn-lt"/>
                        </a:rPr>
                        <a:t>Understanding</a:t>
                      </a:r>
                      <a:r>
                        <a:rPr lang="en-US" sz="1400" kern="1200" baseline="0" dirty="0" smtClean="0">
                          <a:latin typeface="+mn-lt"/>
                        </a:rPr>
                        <a:t>  Health and Social </a:t>
                      </a:r>
                      <a:r>
                        <a:rPr lang="en-US" sz="1400" kern="1200" dirty="0" smtClean="0">
                          <a:latin typeface="+mn-lt"/>
                        </a:rPr>
                        <a:t>Advocacy</a:t>
                      </a:r>
                      <a:endParaRPr lang="en-US" sz="1400" dirty="0">
                        <a:latin typeface="+mn-lt"/>
                      </a:endParaRPr>
                    </a:p>
                  </a:txBody>
                  <a:tcPr>
                    <a:solidFill>
                      <a:schemeClr val="bg1"/>
                    </a:solidFill>
                  </a:tcPr>
                </a:tc>
              </a:tr>
              <a:tr h="189301">
                <a:tc vMerge="1">
                  <a:txBody>
                    <a:bodyPr/>
                    <a:lstStyle/>
                    <a:p>
                      <a:pPr algn="ctr"/>
                      <a:endParaRPr lang="en-US" sz="1400" b="0" dirty="0">
                        <a:latin typeface="Georgia" pitchFamily="18" charset="0"/>
                      </a:endParaRPr>
                    </a:p>
                  </a:txBody>
                  <a:tcPr>
                    <a:solidFill>
                      <a:schemeClr val="bg1">
                        <a:lumMod val="65000"/>
                      </a:schemeClr>
                    </a:solidFill>
                  </a:tcPr>
                </a:tc>
                <a:tc>
                  <a:txBody>
                    <a:bodyPr/>
                    <a:lstStyle/>
                    <a:p>
                      <a:pPr algn="ctr"/>
                      <a:r>
                        <a:rPr lang="en-US" sz="1400" dirty="0" smtClean="0">
                          <a:latin typeface="+mn-lt"/>
                        </a:rPr>
                        <a:t>9</a:t>
                      </a:r>
                      <a:endParaRPr lang="en-US" sz="1400" dirty="0">
                        <a:latin typeface="+mn-lt"/>
                      </a:endParaRPr>
                    </a:p>
                  </a:txBody>
                  <a:tcPr>
                    <a:solidFill>
                      <a:schemeClr val="bg1"/>
                    </a:solidFill>
                  </a:tcPr>
                </a:tc>
                <a:tc>
                  <a:txBody>
                    <a:bodyPr/>
                    <a:lstStyle/>
                    <a:p>
                      <a:r>
                        <a:rPr lang="en-US" sz="1400" kern="1200" dirty="0" smtClean="0">
                          <a:latin typeface="+mn-lt"/>
                        </a:rPr>
                        <a:t>From Start</a:t>
                      </a:r>
                      <a:r>
                        <a:rPr lang="en-US" sz="1400" kern="1200" baseline="0" dirty="0" smtClean="0">
                          <a:latin typeface="+mn-lt"/>
                        </a:rPr>
                        <a:t> to Finish: </a:t>
                      </a:r>
                      <a:r>
                        <a:rPr lang="en-US" sz="1400" kern="1200" dirty="0" smtClean="0">
                          <a:latin typeface="+mn-lt"/>
                        </a:rPr>
                        <a:t>Health Advocacy Projects</a:t>
                      </a:r>
                      <a:endParaRPr lang="en-US" sz="1400" dirty="0">
                        <a:latin typeface="+mn-lt"/>
                      </a:endParaRPr>
                    </a:p>
                  </a:txBody>
                  <a:tcPr>
                    <a:solidFill>
                      <a:schemeClr val="bg1"/>
                    </a:solidFill>
                  </a:tcPr>
                </a:tc>
              </a:tr>
              <a:tr h="361350">
                <a:tc vMerge="1">
                  <a:txBody>
                    <a:bodyPr/>
                    <a:lstStyle/>
                    <a:p>
                      <a:pPr algn="ctr"/>
                      <a:endParaRPr lang="en-US" sz="1400" b="0" dirty="0">
                        <a:latin typeface="Georgia" pitchFamily="18" charset="0"/>
                      </a:endParaRPr>
                    </a:p>
                  </a:txBody>
                  <a:tcPr>
                    <a:solidFill>
                      <a:schemeClr val="bg1"/>
                    </a:solidFill>
                  </a:tcPr>
                </a:tc>
                <a:tc>
                  <a:txBody>
                    <a:bodyPr/>
                    <a:lstStyle/>
                    <a:p>
                      <a:pPr algn="ctr"/>
                      <a:r>
                        <a:rPr lang="en-US" sz="1400" dirty="0" smtClean="0">
                          <a:latin typeface="+mn-lt"/>
                        </a:rPr>
                        <a:t>10</a:t>
                      </a:r>
                      <a:endParaRPr lang="en-US" sz="1400" dirty="0">
                        <a:latin typeface="+mn-lt"/>
                      </a:endParaRPr>
                    </a:p>
                  </a:txBody>
                  <a:tcPr>
                    <a:solidFill>
                      <a:schemeClr val="bg1"/>
                    </a:solidFill>
                  </a:tcPr>
                </a:tc>
                <a:tc>
                  <a:txBody>
                    <a:bodyPr/>
                    <a:lstStyle/>
                    <a:p>
                      <a:r>
                        <a:rPr lang="en-US" sz="1400" kern="1200" dirty="0" smtClean="0">
                          <a:latin typeface="+mn-lt"/>
                        </a:rPr>
                        <a:t>Upstream</a:t>
                      </a:r>
                      <a:r>
                        <a:rPr lang="en-US" sz="1400" kern="1200" baseline="0" dirty="0" smtClean="0">
                          <a:latin typeface="+mn-lt"/>
                        </a:rPr>
                        <a:t> Causes and Health Advocacy </a:t>
                      </a:r>
                      <a:r>
                        <a:rPr lang="en-US" sz="1400" kern="1200" dirty="0" smtClean="0">
                          <a:latin typeface="+mn-lt"/>
                        </a:rPr>
                        <a:t>in Review</a:t>
                      </a:r>
                      <a:endParaRPr lang="en-US" sz="1400" dirty="0">
                        <a:latin typeface="+mn-lt"/>
                      </a:endParaRPr>
                    </a:p>
                  </a:txBody>
                  <a:tcPr>
                    <a:solidFill>
                      <a:schemeClr val="bg1"/>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1143000"/>
          </a:xfrm>
        </p:spPr>
        <p:txBody>
          <a:bodyPr rtlCol="0">
            <a:noAutofit/>
          </a:bodyPr>
          <a:lstStyle/>
          <a:p>
            <a:pPr fontAlgn="auto">
              <a:spcAft>
                <a:spcPts val="0"/>
              </a:spcAft>
              <a:defRPr/>
            </a:pPr>
            <a:r>
              <a:rPr lang="en-US" b="1" dirty="0" smtClean="0"/>
              <a:t>Unit One: </a:t>
            </a:r>
            <a:br>
              <a:rPr lang="en-US" b="1" dirty="0" smtClean="0"/>
            </a:br>
            <a:r>
              <a:rPr lang="en-US" b="1" dirty="0" smtClean="0"/>
              <a:t>Upstream Causes of Health</a:t>
            </a:r>
            <a:endParaRPr lang="en-US" b="1" dirty="0"/>
          </a:p>
        </p:txBody>
      </p:sp>
      <p:sp>
        <p:nvSpPr>
          <p:cNvPr id="36867" name="Content Placeholder 2"/>
          <p:cNvSpPr>
            <a:spLocks noGrp="1"/>
          </p:cNvSpPr>
          <p:nvPr>
            <p:ph idx="1"/>
          </p:nvPr>
        </p:nvSpPr>
        <p:spPr>
          <a:xfrm>
            <a:off x="152400" y="1676400"/>
            <a:ext cx="8839200" cy="1143000"/>
          </a:xfrm>
        </p:spPr>
        <p:txBody>
          <a:bodyPr/>
          <a:lstStyle/>
          <a:p>
            <a:pPr algn="ctr">
              <a:buFontTx/>
              <a:buNone/>
            </a:pPr>
            <a:r>
              <a:rPr lang="en-US" sz="2800" dirty="0" smtClean="0">
                <a:ea typeface="ＭＳ Ｐゴシック" pitchFamily="33" charset="-128"/>
                <a:cs typeface="ＭＳ Ｐゴシック" pitchFamily="33" charset="-128"/>
              </a:rPr>
              <a:t>Classroom-based activities inform students about </a:t>
            </a:r>
          </a:p>
          <a:p>
            <a:pPr algn="ctr">
              <a:buFontTx/>
              <a:buNone/>
            </a:pPr>
            <a:r>
              <a:rPr lang="en-US" sz="2800" dirty="0" smtClean="0">
                <a:ea typeface="ＭＳ Ｐゴシック" pitchFamily="33" charset="-128"/>
                <a:cs typeface="ＭＳ Ｐゴシック" pitchFamily="33" charset="-128"/>
              </a:rPr>
              <a:t>upstream causes of health</a:t>
            </a:r>
          </a:p>
        </p:txBody>
      </p:sp>
      <p:pic>
        <p:nvPicPr>
          <p:cNvPr id="6" name="Content Placeholder 3" descr="IMG_3573.jpg"/>
          <p:cNvPicPr>
            <a:picLocks noChangeAspect="1"/>
          </p:cNvPicPr>
          <p:nvPr/>
        </p:nvPicPr>
        <p:blipFill>
          <a:blip r:embed="rId2"/>
          <a:stretch>
            <a:fillRect/>
          </a:stretch>
        </p:blipFill>
        <p:spPr bwMode="auto">
          <a:xfrm>
            <a:off x="4953000" y="2895600"/>
            <a:ext cx="1828800" cy="2743200"/>
          </a:xfrm>
          <a:prstGeom prst="rect">
            <a:avLst/>
          </a:prstGeom>
          <a:noFill/>
          <a:ln w="12700">
            <a:solidFill>
              <a:schemeClr val="tx1"/>
            </a:solidFill>
            <a:miter lim="800000"/>
            <a:headEnd/>
            <a:tailEnd/>
          </a:ln>
        </p:spPr>
      </p:pic>
      <p:pic>
        <p:nvPicPr>
          <p:cNvPr id="19458" name="Picture 2" descr="http://smysp.stanford.edu/education/phac/images/phaHome.jpg"/>
          <p:cNvPicPr>
            <a:picLocks noChangeAspect="1" noChangeArrowheads="1"/>
          </p:cNvPicPr>
          <p:nvPr/>
        </p:nvPicPr>
        <p:blipFill>
          <a:blip r:embed="rId3"/>
          <a:srcRect/>
          <a:stretch>
            <a:fillRect/>
          </a:stretch>
        </p:blipFill>
        <p:spPr bwMode="auto">
          <a:xfrm>
            <a:off x="2438400" y="2895600"/>
            <a:ext cx="1828800" cy="2743200"/>
          </a:xfrm>
          <a:prstGeom prst="rect">
            <a:avLst/>
          </a:prstGeom>
          <a:noFill/>
          <a:ln w="12700">
            <a:solidFill>
              <a:schemeClr val="tx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lstStyle/>
          <a:p>
            <a:r>
              <a:rPr lang="en-US" b="1" dirty="0" smtClean="0"/>
              <a:t>Upstream Causes: Example Activities</a:t>
            </a:r>
            <a:endParaRPr lang="en-US" b="1" dirty="0"/>
          </a:p>
        </p:txBody>
      </p:sp>
      <p:sp>
        <p:nvSpPr>
          <p:cNvPr id="3" name="Content Placeholder 2"/>
          <p:cNvSpPr>
            <a:spLocks noGrp="1"/>
          </p:cNvSpPr>
          <p:nvPr>
            <p:ph sz="half" idx="1"/>
          </p:nvPr>
        </p:nvSpPr>
        <p:spPr>
          <a:xfrm>
            <a:off x="304800" y="1676400"/>
            <a:ext cx="8534400" cy="4343400"/>
          </a:xfrm>
          <a:ln>
            <a:noFill/>
          </a:ln>
        </p:spPr>
        <p:txBody>
          <a:bodyPr/>
          <a:lstStyle/>
          <a:p>
            <a:pPr>
              <a:buNone/>
            </a:pPr>
            <a:r>
              <a:rPr lang="en-US" sz="2400" b="1" i="1" dirty="0" smtClean="0"/>
              <a:t>Hypothetical Story : </a:t>
            </a:r>
            <a:r>
              <a:rPr lang="en-US" sz="2400" dirty="0" smtClean="0"/>
              <a:t>Students build foundational understanding of</a:t>
            </a:r>
          </a:p>
          <a:p>
            <a:pPr>
              <a:buNone/>
            </a:pPr>
            <a:r>
              <a:rPr lang="en-US" sz="2400" dirty="0" smtClean="0"/>
              <a:t>upstream causes by reading a quintessential, fictitious public health</a:t>
            </a:r>
          </a:p>
          <a:p>
            <a:pPr>
              <a:buNone/>
            </a:pPr>
            <a:r>
              <a:rPr lang="en-US" sz="2400" dirty="0" smtClean="0"/>
              <a:t>story that illustrates the differences between treatment of</a:t>
            </a:r>
          </a:p>
          <a:p>
            <a:pPr>
              <a:buNone/>
            </a:pPr>
            <a:r>
              <a:rPr lang="en-US" sz="2400" dirty="0" smtClean="0"/>
              <a:t>individuals versus prevention of poor health in populations</a:t>
            </a:r>
          </a:p>
          <a:p>
            <a:pPr>
              <a:buNone/>
            </a:pPr>
            <a:r>
              <a:rPr lang="en-US" sz="2400" b="1" i="1" dirty="0" smtClean="0"/>
              <a:t>Case Study: </a:t>
            </a:r>
            <a:r>
              <a:rPr lang="en-US" sz="2400" dirty="0" smtClean="0"/>
              <a:t>Students apply their understanding of upstream causes </a:t>
            </a:r>
          </a:p>
          <a:p>
            <a:pPr>
              <a:buNone/>
            </a:pPr>
            <a:r>
              <a:rPr lang="en-US" sz="2400" dirty="0" smtClean="0"/>
              <a:t>of health to a case study about Native American tribes in Arizona</a:t>
            </a:r>
          </a:p>
          <a:p>
            <a:pPr>
              <a:buNone/>
            </a:pPr>
            <a:r>
              <a:rPr lang="en-US" sz="2400" dirty="0" smtClean="0"/>
              <a:t>with high rates of diabetes</a:t>
            </a:r>
            <a:endParaRPr lang="en-US" sz="2400" b="1" i="1" dirty="0" smtClean="0"/>
          </a:p>
          <a:p>
            <a:pPr>
              <a:buNone/>
            </a:pPr>
            <a:r>
              <a:rPr lang="en-US" sz="2400" b="1" i="1" dirty="0" smtClean="0"/>
              <a:t>News Article: </a:t>
            </a:r>
            <a:r>
              <a:rPr lang="en-US" sz="2400" dirty="0" smtClean="0"/>
              <a:t>Students analyze news articles about environmental</a:t>
            </a:r>
          </a:p>
          <a:p>
            <a:pPr>
              <a:buNone/>
            </a:pPr>
            <a:r>
              <a:rPr lang="en-US" sz="2400" dirty="0" smtClean="0"/>
              <a:t>health hazards (e.g., E. Coli) and identify social, economic, and</a:t>
            </a:r>
          </a:p>
          <a:p>
            <a:pPr>
              <a:buNone/>
            </a:pPr>
            <a:r>
              <a:rPr lang="en-US" sz="2400" dirty="0" smtClean="0"/>
              <a:t>political, factors that may influence health and disease outcomes</a:t>
            </a:r>
          </a:p>
          <a:p>
            <a:pPr>
              <a:buNone/>
            </a:pPr>
            <a:endParaRPr lang="en-US" sz="2400" dirty="0" smtClean="0"/>
          </a:p>
          <a:p>
            <a:pPr>
              <a:buNone/>
            </a:pPr>
            <a:endParaRPr lang="en-US" sz="2400" u="sng" dirty="0" smtClean="0"/>
          </a:p>
          <a:p>
            <a:pPr algn="ctr">
              <a:buNone/>
            </a:pPr>
            <a:endParaRPr lang="en-US" u="sng"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PRC-Template-White">
  <a:themeElements>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fontScheme name="SPRC-Template-Whi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5" charset="0"/>
          </a:defRPr>
        </a:defPPr>
      </a:lstStyle>
    </a:lnDef>
  </a:objectDefaults>
  <a:extraClrSchemeLst>
    <a:extraClrScheme>
      <a:clrScheme name="SPRC-Templat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RC-Templat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RC-Templat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RC-Templat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RC-Templat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RC-Templat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RC-Template-Whi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RC-Templat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RC-Templat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RC-Templat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RC-Templat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RC-Templat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RC-Template-Whi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67C53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Fortmann Work:Users:sfortmann:Documents:Tasks:4-In Progress:SPRC PP Template:SPRC-Template-White.pot.ppt</Template>
  <TotalTime>10298</TotalTime>
  <Words>946</Words>
  <Application>Microsoft Office PowerPoint</Application>
  <PresentationFormat>On-screen Show (4:3)</PresentationFormat>
  <Paragraphs>197</Paragraphs>
  <Slides>25</Slides>
  <Notes>1</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SPRC-Template-White</vt:lpstr>
      <vt:lpstr>1_SPRC-Template-White</vt:lpstr>
      <vt:lpstr>Public health education in high schools: A curriculum about  root causes of health and social advocacy</vt:lpstr>
      <vt:lpstr>Agenda</vt:lpstr>
      <vt:lpstr>The Need for Public Health Curricula</vt:lpstr>
      <vt:lpstr>Upstream Causes Flow Chart</vt:lpstr>
      <vt:lpstr>Slide 5</vt:lpstr>
      <vt:lpstr>Curriculum Content</vt:lpstr>
      <vt:lpstr>Table of Contents</vt:lpstr>
      <vt:lpstr>Unit One:  Upstream Causes of Health</vt:lpstr>
      <vt:lpstr>Upstream Causes: Example Activities</vt:lpstr>
      <vt:lpstr>Upstream Causes Framework</vt:lpstr>
      <vt:lpstr>Unit Two: Community Exploration</vt:lpstr>
      <vt:lpstr>PhotoVoice Example</vt:lpstr>
      <vt:lpstr>Mapping Example</vt:lpstr>
      <vt:lpstr>Unit Three: Health and Social Advocacy</vt:lpstr>
      <vt:lpstr>Advocacy Continuum</vt:lpstr>
      <vt:lpstr>Sample Health Advocacy Project</vt:lpstr>
      <vt:lpstr>Curriculum Delivery</vt:lpstr>
      <vt:lpstr>Implementation of Curriculum</vt:lpstr>
      <vt:lpstr>Pilot: Survey Results</vt:lpstr>
      <vt:lpstr>Implementation of Curriculum</vt:lpstr>
      <vt:lpstr>Modification of Curriculum</vt:lpstr>
      <vt:lpstr>Modification of Curriculum</vt:lpstr>
      <vt:lpstr>Dissemination of Curriculum</vt:lpstr>
      <vt:lpstr>Discussion</vt:lpstr>
      <vt:lpstr>Thank You</vt:lpstr>
    </vt:vector>
  </TitlesOfParts>
  <Company>뿿지뿿줠ӘȰ珬뿿_</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Fortmann</dc:creator>
  <cp:lastModifiedBy>ncurran</cp:lastModifiedBy>
  <cp:revision>493</cp:revision>
  <cp:lastPrinted>2010-10-11T17:48:00Z</cp:lastPrinted>
  <dcterms:created xsi:type="dcterms:W3CDTF">2010-10-18T18:03:18Z</dcterms:created>
  <dcterms:modified xsi:type="dcterms:W3CDTF">2013-03-05T20:57:55Z</dcterms:modified>
</cp:coreProperties>
</file>